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7" r:id="rId10"/>
    <p:sldId id="268" r:id="rId11"/>
    <p:sldId id="264" r:id="rId12"/>
    <p:sldId id="265" r:id="rId13"/>
    <p:sldId id="266"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Klein" panose="020B0604020202020204" charset="0"/>
      <p:regular r:id="rId19"/>
    </p:embeddedFont>
    <p:embeddedFont>
      <p:font typeface="Lazydog" panose="020B0604020202020204" charset="0"/>
      <p:regular r:id="rId20"/>
    </p:embeddedFont>
    <p:embeddedFont>
      <p:font typeface="Open Sans" panose="020B0606030504020204" pitchFamily="34" charset="0"/>
      <p:regular r:id="rId21"/>
      <p:bold r:id="rId22"/>
      <p:italic r:id="rId23"/>
      <p:boldItalic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5" autoAdjust="0"/>
    <p:restoredTop sz="94622" autoAdjust="0"/>
  </p:normalViewPr>
  <p:slideViewPr>
    <p:cSldViewPr>
      <p:cViewPr>
        <p:scale>
          <a:sx n="50" d="100"/>
          <a:sy n="50" d="100"/>
        </p:scale>
        <p:origin x="36" y="-60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heme" Target="theme/theme1.xml"/></Relationships>
</file>

<file path=ppt/media/image1.png>
</file>

<file path=ppt/media/image10.pn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2.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0.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6.svg"/><Relationship Id="rId7"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9.png"/><Relationship Id="rId4" Type="http://schemas.openxmlformats.org/officeDocument/2006/relationships/image" Target="../media/image6.svg"/><Relationship Id="rId9" Type="http://schemas.openxmlformats.org/officeDocument/2006/relationships/image" Target="../media/image4.svg"/></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9.png"/><Relationship Id="rId4" Type="http://schemas.openxmlformats.org/officeDocument/2006/relationships/image" Target="../media/image6.svg"/><Relationship Id="rId9" Type="http://schemas.openxmlformats.org/officeDocument/2006/relationships/image" Target="../media/image4.svg"/></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5.pn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4.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svg"/><Relationship Id="rId11" Type="http://schemas.openxmlformats.org/officeDocument/2006/relationships/image" Target="../media/image13.png"/><Relationship Id="rId5" Type="http://schemas.openxmlformats.org/officeDocument/2006/relationships/image" Target="../media/image5.png"/><Relationship Id="rId10" Type="http://schemas.openxmlformats.org/officeDocument/2006/relationships/image" Target="../media/image12.svg"/><Relationship Id="rId4" Type="http://schemas.openxmlformats.org/officeDocument/2006/relationships/image" Target="../media/image4.svg"/><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6.sv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10" Type="http://schemas.openxmlformats.org/officeDocument/2006/relationships/image" Target="../media/image9.png"/><Relationship Id="rId4" Type="http://schemas.openxmlformats.org/officeDocument/2006/relationships/image" Target="../media/image6.svg"/><Relationship Id="rId9" Type="http://schemas.openxmlformats.org/officeDocument/2006/relationships/image" Target="../media/image4.sv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5.png"/><Relationship Id="rId7"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6.svg"/></Relationships>
</file>

<file path=ppt/slides/_rels/slide8.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6.svg"/><Relationship Id="rId7"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image" Target="../media/image4.svg"/><Relationship Id="rId3" Type="http://schemas.openxmlformats.org/officeDocument/2006/relationships/image" Target="../media/image6.svg"/><Relationship Id="rId7"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8.svg"/><Relationship Id="rId4" Type="http://schemas.openxmlformats.org/officeDocument/2006/relationships/image" Target="../media/image7.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a:off x="3916658" y="-234628"/>
            <a:ext cx="10454684" cy="10062633"/>
          </a:xfrm>
          <a:custGeom>
            <a:avLst/>
            <a:gdLst/>
            <a:ahLst/>
            <a:cxnLst/>
            <a:rect l="l" t="t" r="r" b="b"/>
            <a:pathLst>
              <a:path w="10454684" h="10062633">
                <a:moveTo>
                  <a:pt x="0" y="0"/>
                </a:moveTo>
                <a:lnTo>
                  <a:pt x="10454684" y="0"/>
                </a:lnTo>
                <a:lnTo>
                  <a:pt x="10454684" y="10062634"/>
                </a:lnTo>
                <a:lnTo>
                  <a:pt x="0" y="10062634"/>
                </a:lnTo>
                <a:lnTo>
                  <a:pt x="0" y="0"/>
                </a:lnTo>
                <a:close/>
              </a:path>
            </a:pathLst>
          </a:custGeom>
          <a:blipFill>
            <a:blip r:embed="rId3"/>
            <a:stretch>
              <a:fillRect/>
            </a:stretch>
          </a:blipFill>
        </p:spPr>
        <p:txBody>
          <a:bodyPr/>
          <a:lstStyle/>
          <a:p>
            <a:endParaRPr lang="es-CO"/>
          </a:p>
        </p:txBody>
      </p:sp>
      <p:sp>
        <p:nvSpPr>
          <p:cNvPr id="4" name="Freeform 4"/>
          <p:cNvSpPr/>
          <p:nvPr/>
        </p:nvSpPr>
        <p:spPr>
          <a:xfrm>
            <a:off x="12861886" y="6172200"/>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s-CO"/>
          </a:p>
        </p:txBody>
      </p:sp>
      <p:sp>
        <p:nvSpPr>
          <p:cNvPr id="5" name="Freeform 5"/>
          <p:cNvSpPr/>
          <p:nvPr/>
        </p:nvSpPr>
        <p:spPr>
          <a:xfrm rot="1324530">
            <a:off x="-1050153" y="-907951"/>
            <a:ext cx="3532220" cy="5250597"/>
          </a:xfrm>
          <a:custGeom>
            <a:avLst/>
            <a:gdLst/>
            <a:ahLst/>
            <a:cxnLst/>
            <a:rect l="l" t="t" r="r" b="b"/>
            <a:pathLst>
              <a:path w="3532220" h="5250597">
                <a:moveTo>
                  <a:pt x="0" y="0"/>
                </a:moveTo>
                <a:lnTo>
                  <a:pt x="3532220" y="0"/>
                </a:lnTo>
                <a:lnTo>
                  <a:pt x="3532220" y="5250596"/>
                </a:lnTo>
                <a:lnTo>
                  <a:pt x="0" y="525059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s-CO"/>
          </a:p>
        </p:txBody>
      </p:sp>
      <p:sp>
        <p:nvSpPr>
          <p:cNvPr id="6" name="Freeform 6"/>
          <p:cNvSpPr/>
          <p:nvPr/>
        </p:nvSpPr>
        <p:spPr>
          <a:xfrm>
            <a:off x="-198259" y="7770606"/>
            <a:ext cx="2453917" cy="4114800"/>
          </a:xfrm>
          <a:custGeom>
            <a:avLst/>
            <a:gdLst/>
            <a:ahLst/>
            <a:cxnLst/>
            <a:rect l="l" t="t" r="r" b="b"/>
            <a:pathLst>
              <a:path w="2453917" h="4114800">
                <a:moveTo>
                  <a:pt x="0" y="0"/>
                </a:moveTo>
                <a:lnTo>
                  <a:pt x="2453918" y="0"/>
                </a:lnTo>
                <a:lnTo>
                  <a:pt x="2453918"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s-CO"/>
          </a:p>
        </p:txBody>
      </p:sp>
      <p:sp>
        <p:nvSpPr>
          <p:cNvPr id="7" name="Freeform 7"/>
          <p:cNvSpPr/>
          <p:nvPr/>
        </p:nvSpPr>
        <p:spPr>
          <a:xfrm>
            <a:off x="14030967" y="6172200"/>
            <a:ext cx="4257033" cy="4257033"/>
          </a:xfrm>
          <a:custGeom>
            <a:avLst/>
            <a:gdLst/>
            <a:ahLst/>
            <a:cxnLst/>
            <a:rect l="l" t="t" r="r" b="b"/>
            <a:pathLst>
              <a:path w="4257033" h="4257033">
                <a:moveTo>
                  <a:pt x="0" y="0"/>
                </a:moveTo>
                <a:lnTo>
                  <a:pt x="4257033" y="0"/>
                </a:lnTo>
                <a:lnTo>
                  <a:pt x="4257033" y="4257033"/>
                </a:lnTo>
                <a:lnTo>
                  <a:pt x="0" y="4257033"/>
                </a:lnTo>
                <a:lnTo>
                  <a:pt x="0" y="0"/>
                </a:lnTo>
                <a:close/>
              </a:path>
            </a:pathLst>
          </a:custGeom>
          <a:blipFill>
            <a:blip r:embed="rId10"/>
            <a:stretch>
              <a:fillRect/>
            </a:stretch>
          </a:blipFill>
        </p:spPr>
        <p:txBody>
          <a:bodyPr/>
          <a:lstStyle/>
          <a:p>
            <a:endParaRPr lang="es-CO"/>
          </a:p>
        </p:txBody>
      </p:sp>
      <p:sp>
        <p:nvSpPr>
          <p:cNvPr id="8" name="TextBox 8"/>
          <p:cNvSpPr txBox="1"/>
          <p:nvPr/>
        </p:nvSpPr>
        <p:spPr>
          <a:xfrm>
            <a:off x="1990635" y="2460608"/>
            <a:ext cx="15268665" cy="1822366"/>
          </a:xfrm>
          <a:prstGeom prst="rect">
            <a:avLst/>
          </a:prstGeom>
        </p:spPr>
        <p:txBody>
          <a:bodyPr lIns="0" tIns="0" rIns="0" bIns="0" rtlCol="0" anchor="t">
            <a:spAutoFit/>
          </a:bodyPr>
          <a:lstStyle/>
          <a:p>
            <a:pPr algn="ctr">
              <a:lnSpc>
                <a:spcPts val="14890"/>
              </a:lnSpc>
            </a:pPr>
            <a:r>
              <a:rPr lang="en-US" sz="10635">
                <a:solidFill>
                  <a:srgbClr val="223022"/>
                </a:solidFill>
                <a:latin typeface="Lazydog"/>
                <a:ea typeface="Lazydog"/>
                <a:cs typeface="Lazydog"/>
                <a:sym typeface="Lazydog"/>
              </a:rPr>
              <a:t>Tours pEOPLE </a:t>
            </a:r>
          </a:p>
        </p:txBody>
      </p:sp>
      <p:sp>
        <p:nvSpPr>
          <p:cNvPr id="9" name="TextBox 9"/>
          <p:cNvSpPr txBox="1"/>
          <p:nvPr/>
        </p:nvSpPr>
        <p:spPr>
          <a:xfrm>
            <a:off x="3130671" y="4216299"/>
            <a:ext cx="12662743" cy="580390"/>
          </a:xfrm>
          <a:prstGeom prst="rect">
            <a:avLst/>
          </a:prstGeom>
        </p:spPr>
        <p:txBody>
          <a:bodyPr lIns="0" tIns="0" rIns="0" bIns="0" rtlCol="0" anchor="t">
            <a:spAutoFit/>
          </a:bodyPr>
          <a:lstStyle/>
          <a:p>
            <a:pPr algn="ctr">
              <a:lnSpc>
                <a:spcPts val="4759"/>
              </a:lnSpc>
            </a:pPr>
            <a:r>
              <a:rPr lang="en-US" sz="3399">
                <a:solidFill>
                  <a:srgbClr val="223022"/>
                </a:solidFill>
                <a:latin typeface="Open Sans"/>
                <a:ea typeface="Open Sans"/>
                <a:cs typeface="Open Sans"/>
                <a:sym typeface="Open Sans"/>
              </a:rPr>
              <a:t>“San José del Guaviare naturaleza y cultura en un solo destino”.</a:t>
            </a:r>
          </a:p>
        </p:txBody>
      </p:sp>
      <p:sp>
        <p:nvSpPr>
          <p:cNvPr id="10" name="TextBox 10"/>
          <p:cNvSpPr txBox="1"/>
          <p:nvPr/>
        </p:nvSpPr>
        <p:spPr>
          <a:xfrm>
            <a:off x="8049887" y="5622015"/>
            <a:ext cx="2824311" cy="1780540"/>
          </a:xfrm>
          <a:prstGeom prst="rect">
            <a:avLst/>
          </a:prstGeom>
        </p:spPr>
        <p:txBody>
          <a:bodyPr lIns="0" tIns="0" rIns="0" bIns="0" rtlCol="0" anchor="t">
            <a:spAutoFit/>
          </a:bodyPr>
          <a:lstStyle/>
          <a:p>
            <a:pPr algn="ctr">
              <a:lnSpc>
                <a:spcPts val="4759"/>
              </a:lnSpc>
            </a:pPr>
            <a:r>
              <a:rPr lang="en-US" sz="3399">
                <a:solidFill>
                  <a:srgbClr val="223022"/>
                </a:solidFill>
                <a:latin typeface="Open Sans"/>
                <a:ea typeface="Open Sans"/>
                <a:cs typeface="Open Sans"/>
                <a:sym typeface="Open Sans"/>
              </a:rPr>
              <a:t>Robert Moor </a:t>
            </a:r>
          </a:p>
          <a:p>
            <a:pPr algn="ctr">
              <a:lnSpc>
                <a:spcPts val="4759"/>
              </a:lnSpc>
            </a:pPr>
            <a:r>
              <a:rPr lang="en-US" sz="3399">
                <a:solidFill>
                  <a:srgbClr val="223022"/>
                </a:solidFill>
                <a:latin typeface="Open Sans"/>
                <a:ea typeface="Open Sans"/>
                <a:cs typeface="Open Sans"/>
                <a:sym typeface="Open Sans"/>
              </a:rPr>
              <a:t>Dayana Tique</a:t>
            </a:r>
          </a:p>
          <a:p>
            <a:pPr algn="ctr">
              <a:lnSpc>
                <a:spcPts val="4759"/>
              </a:lnSpc>
            </a:pPr>
            <a:r>
              <a:rPr lang="en-US" sz="3399">
                <a:solidFill>
                  <a:srgbClr val="223022"/>
                </a:solidFill>
                <a:latin typeface="Open Sans"/>
                <a:ea typeface="Open Sans"/>
                <a:cs typeface="Open Sans"/>
                <a:sym typeface="Open Sans"/>
              </a:rPr>
              <a:t>Luisa Barbosa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CDFFD8">
                <a:alpha val="100000"/>
              </a:srgbClr>
            </a:gs>
            <a:gs pos="100000">
              <a:srgbClr val="94B9FF">
                <a:alpha val="100000"/>
              </a:srgbClr>
            </a:gs>
          </a:gsLst>
          <a:lin ang="0" scaled="0"/>
        </a:gradFill>
        <a:effectLst/>
      </p:bgPr>
    </p:bg>
    <p:spTree>
      <p:nvGrpSpPr>
        <p:cNvPr id="1" name="">
          <a:extLst>
            <a:ext uri="{FF2B5EF4-FFF2-40B4-BE49-F238E27FC236}">
              <a16:creationId xmlns:a16="http://schemas.microsoft.com/office/drawing/2014/main" id="{71D7B6C6-0F2E-1EA0-70DE-5D91D61268E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DFD5244D-4E66-9F25-6B74-A5C5ED07CBF0}"/>
              </a:ext>
            </a:extLst>
          </p:cNvPr>
          <p:cNvSpPr/>
          <p:nvPr/>
        </p:nvSpPr>
        <p:spPr>
          <a:xfrm rot="8722272" flipH="1">
            <a:off x="15493190" y="-645632"/>
            <a:ext cx="3532220" cy="5250597"/>
          </a:xfrm>
          <a:custGeom>
            <a:avLst/>
            <a:gdLst/>
            <a:ahLst/>
            <a:cxnLst/>
            <a:rect l="l" t="t" r="r" b="b"/>
            <a:pathLst>
              <a:path w="3532220" h="5250597">
                <a:moveTo>
                  <a:pt x="3532220" y="0"/>
                </a:moveTo>
                <a:lnTo>
                  <a:pt x="0" y="0"/>
                </a:lnTo>
                <a:lnTo>
                  <a:pt x="0" y="5250596"/>
                </a:lnTo>
                <a:lnTo>
                  <a:pt x="3532220" y="5250596"/>
                </a:lnTo>
                <a:lnTo>
                  <a:pt x="353222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3" name="Freeform 3">
            <a:extLst>
              <a:ext uri="{FF2B5EF4-FFF2-40B4-BE49-F238E27FC236}">
                <a16:creationId xmlns:a16="http://schemas.microsoft.com/office/drawing/2014/main" id="{04BC5076-4D5F-C8D4-9B72-059FD1E57E29}"/>
              </a:ext>
            </a:extLst>
          </p:cNvPr>
          <p:cNvSpPr/>
          <p:nvPr/>
        </p:nvSpPr>
        <p:spPr>
          <a:xfrm flipH="1">
            <a:off x="16550780" y="8562451"/>
            <a:ext cx="3056701" cy="5125565"/>
          </a:xfrm>
          <a:custGeom>
            <a:avLst/>
            <a:gdLst/>
            <a:ahLst/>
            <a:cxnLst/>
            <a:rect l="l" t="t" r="r" b="b"/>
            <a:pathLst>
              <a:path w="3056701" h="5125565">
                <a:moveTo>
                  <a:pt x="3056701" y="0"/>
                </a:moveTo>
                <a:lnTo>
                  <a:pt x="0" y="0"/>
                </a:lnTo>
                <a:lnTo>
                  <a:pt x="0" y="5125565"/>
                </a:lnTo>
                <a:lnTo>
                  <a:pt x="3056701" y="5125565"/>
                </a:lnTo>
                <a:lnTo>
                  <a:pt x="3056701"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s-CO"/>
          </a:p>
        </p:txBody>
      </p:sp>
      <p:sp>
        <p:nvSpPr>
          <p:cNvPr id="4" name="Freeform 4">
            <a:extLst>
              <a:ext uri="{FF2B5EF4-FFF2-40B4-BE49-F238E27FC236}">
                <a16:creationId xmlns:a16="http://schemas.microsoft.com/office/drawing/2014/main" id="{2C894E24-6D50-6D50-2B72-F0AB98B55994}"/>
              </a:ext>
            </a:extLst>
          </p:cNvPr>
          <p:cNvSpPr/>
          <p:nvPr/>
        </p:nvSpPr>
        <p:spPr>
          <a:xfrm rot="10669215">
            <a:off x="-1769090" y="462366"/>
            <a:ext cx="10454684" cy="10062633"/>
          </a:xfrm>
          <a:custGeom>
            <a:avLst/>
            <a:gdLst/>
            <a:ahLst/>
            <a:cxnLst/>
            <a:rect l="l" t="t" r="r" b="b"/>
            <a:pathLst>
              <a:path w="10454684" h="10062633">
                <a:moveTo>
                  <a:pt x="0" y="0"/>
                </a:moveTo>
                <a:lnTo>
                  <a:pt x="10454684" y="0"/>
                </a:lnTo>
                <a:lnTo>
                  <a:pt x="10454684" y="10062633"/>
                </a:lnTo>
                <a:lnTo>
                  <a:pt x="0" y="10062633"/>
                </a:lnTo>
                <a:lnTo>
                  <a:pt x="0" y="0"/>
                </a:lnTo>
                <a:close/>
              </a:path>
            </a:pathLst>
          </a:custGeom>
          <a:blipFill>
            <a:blip r:embed="rId6"/>
            <a:stretch>
              <a:fillRect/>
            </a:stretch>
          </a:blipFill>
        </p:spPr>
        <p:txBody>
          <a:bodyPr/>
          <a:lstStyle/>
          <a:p>
            <a:endParaRPr lang="es-CO"/>
          </a:p>
        </p:txBody>
      </p:sp>
      <p:sp>
        <p:nvSpPr>
          <p:cNvPr id="5" name="TextBox 5">
            <a:extLst>
              <a:ext uri="{FF2B5EF4-FFF2-40B4-BE49-F238E27FC236}">
                <a16:creationId xmlns:a16="http://schemas.microsoft.com/office/drawing/2014/main" id="{B4BE0B26-9A5B-68FB-31D2-8FDE72DC2E7C}"/>
              </a:ext>
            </a:extLst>
          </p:cNvPr>
          <p:cNvSpPr txBox="1"/>
          <p:nvPr/>
        </p:nvSpPr>
        <p:spPr>
          <a:xfrm>
            <a:off x="361513" y="-18966"/>
            <a:ext cx="17062356" cy="1112228"/>
          </a:xfrm>
          <a:prstGeom prst="rect">
            <a:avLst/>
          </a:prstGeom>
        </p:spPr>
        <p:txBody>
          <a:bodyPr wrap="square" lIns="0" tIns="0" rIns="0" bIns="0" rtlCol="0" anchor="t">
            <a:spAutoFit/>
          </a:bodyPr>
          <a:lstStyle/>
          <a:p>
            <a:pPr algn="l">
              <a:lnSpc>
                <a:spcPts val="9660"/>
              </a:lnSpc>
            </a:pPr>
            <a:r>
              <a:rPr lang="en-US" sz="6000" dirty="0">
                <a:solidFill>
                  <a:srgbClr val="3D593D"/>
                </a:solidFill>
                <a:latin typeface="Lazydog"/>
                <a:ea typeface="Lazydog"/>
                <a:cs typeface="Lazydog"/>
                <a:sym typeface="Lazydog"/>
              </a:rPr>
              <a:t>total de </a:t>
            </a:r>
            <a:r>
              <a:rPr lang="en-US" sz="6000" dirty="0" err="1">
                <a:solidFill>
                  <a:srgbClr val="3D593D"/>
                </a:solidFill>
                <a:latin typeface="Lazydog"/>
                <a:ea typeface="Lazydog"/>
                <a:cs typeface="Lazydog"/>
                <a:sym typeface="Lazydog"/>
              </a:rPr>
              <a:t>Ingresos</a:t>
            </a:r>
            <a:r>
              <a:rPr lang="en-US" sz="6000" dirty="0">
                <a:solidFill>
                  <a:srgbClr val="3D593D"/>
                </a:solidFill>
                <a:latin typeface="Lazydog"/>
                <a:ea typeface="Lazydog"/>
                <a:cs typeface="Lazydog"/>
                <a:sym typeface="Lazydog"/>
              </a:rPr>
              <a:t> mensuales(</a:t>
            </a:r>
            <a:r>
              <a:rPr lang="en-US" sz="6000" dirty="0" err="1">
                <a:solidFill>
                  <a:srgbClr val="3D593D"/>
                </a:solidFill>
                <a:latin typeface="Lazydog"/>
                <a:ea typeface="Lazydog"/>
                <a:cs typeface="Lazydog"/>
                <a:sym typeface="Lazydog"/>
              </a:rPr>
              <a:t>mes</a:t>
            </a:r>
            <a:r>
              <a:rPr lang="en-US" sz="6000" dirty="0">
                <a:solidFill>
                  <a:srgbClr val="3D593D"/>
                </a:solidFill>
                <a:latin typeface="Lazydog"/>
                <a:ea typeface="Lazydog"/>
                <a:cs typeface="Lazydog"/>
                <a:sym typeface="Lazydog"/>
              </a:rPr>
              <a:t> </a:t>
            </a:r>
            <a:r>
              <a:rPr lang="en-US" sz="6900" dirty="0" err="1">
                <a:solidFill>
                  <a:srgbClr val="3D593D"/>
                </a:solidFill>
                <a:latin typeface="Lazydog"/>
                <a:ea typeface="Lazydog"/>
                <a:cs typeface="Lazydog"/>
                <a:sym typeface="Lazydog"/>
              </a:rPr>
              <a:t>enero</a:t>
            </a:r>
            <a:r>
              <a:rPr lang="en-US" sz="6900" dirty="0">
                <a:solidFill>
                  <a:srgbClr val="3D593D"/>
                </a:solidFill>
                <a:latin typeface="Lazydog"/>
                <a:ea typeface="Lazydog"/>
                <a:cs typeface="Lazydog"/>
                <a:sym typeface="Lazydog"/>
              </a:rPr>
              <a:t>)</a:t>
            </a:r>
          </a:p>
        </p:txBody>
      </p:sp>
      <p:sp>
        <p:nvSpPr>
          <p:cNvPr id="6" name="Freeform 6">
            <a:extLst>
              <a:ext uri="{FF2B5EF4-FFF2-40B4-BE49-F238E27FC236}">
                <a16:creationId xmlns:a16="http://schemas.microsoft.com/office/drawing/2014/main" id="{2113360A-6FC8-65EC-FC88-F24FD1C28EBE}"/>
              </a:ext>
            </a:extLst>
          </p:cNvPr>
          <p:cNvSpPr/>
          <p:nvPr/>
        </p:nvSpPr>
        <p:spPr>
          <a:xfrm flipH="1">
            <a:off x="15821638" y="3987441"/>
            <a:ext cx="5863057" cy="4114800"/>
          </a:xfrm>
          <a:custGeom>
            <a:avLst/>
            <a:gdLst/>
            <a:ahLst/>
            <a:cxnLst/>
            <a:rect l="l" t="t" r="r" b="b"/>
            <a:pathLst>
              <a:path w="5863057" h="4114800">
                <a:moveTo>
                  <a:pt x="5863057" y="0"/>
                </a:moveTo>
                <a:lnTo>
                  <a:pt x="0" y="0"/>
                </a:lnTo>
                <a:lnTo>
                  <a:pt x="0" y="4114800"/>
                </a:lnTo>
                <a:lnTo>
                  <a:pt x="5863057" y="4114800"/>
                </a:lnTo>
                <a:lnTo>
                  <a:pt x="5863057"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s-CO"/>
          </a:p>
        </p:txBody>
      </p:sp>
      <p:sp>
        <p:nvSpPr>
          <p:cNvPr id="7" name="Freeform 7">
            <a:extLst>
              <a:ext uri="{FF2B5EF4-FFF2-40B4-BE49-F238E27FC236}">
                <a16:creationId xmlns:a16="http://schemas.microsoft.com/office/drawing/2014/main" id="{32A4BBA7-D6E6-F505-6DE7-5FC7856A37A0}"/>
              </a:ext>
            </a:extLst>
          </p:cNvPr>
          <p:cNvSpPr/>
          <p:nvPr/>
        </p:nvSpPr>
        <p:spPr>
          <a:xfrm>
            <a:off x="16602999" y="-134331"/>
            <a:ext cx="1312602" cy="1312602"/>
          </a:xfrm>
          <a:custGeom>
            <a:avLst/>
            <a:gdLst/>
            <a:ahLst/>
            <a:cxnLst/>
            <a:rect l="l" t="t" r="r" b="b"/>
            <a:pathLst>
              <a:path w="1312602" h="1312602">
                <a:moveTo>
                  <a:pt x="0" y="0"/>
                </a:moveTo>
                <a:lnTo>
                  <a:pt x="1312602" y="0"/>
                </a:lnTo>
                <a:lnTo>
                  <a:pt x="1312602" y="1312602"/>
                </a:lnTo>
                <a:lnTo>
                  <a:pt x="0" y="1312602"/>
                </a:lnTo>
                <a:lnTo>
                  <a:pt x="0" y="0"/>
                </a:lnTo>
                <a:close/>
              </a:path>
            </a:pathLst>
          </a:custGeom>
          <a:blipFill>
            <a:blip r:embed="rId9"/>
            <a:stretch>
              <a:fillRect/>
            </a:stretch>
          </a:blipFill>
        </p:spPr>
        <p:txBody>
          <a:bodyPr/>
          <a:lstStyle/>
          <a:p>
            <a:endParaRPr lang="es-CO"/>
          </a:p>
        </p:txBody>
      </p:sp>
      <p:graphicFrame>
        <p:nvGraphicFramePr>
          <p:cNvPr id="8" name="Tabla 7">
            <a:extLst>
              <a:ext uri="{FF2B5EF4-FFF2-40B4-BE49-F238E27FC236}">
                <a16:creationId xmlns:a16="http://schemas.microsoft.com/office/drawing/2014/main" id="{840DC443-EF4A-79F1-6D30-2F42E005097C}"/>
              </a:ext>
            </a:extLst>
          </p:cNvPr>
          <p:cNvGraphicFramePr>
            <a:graphicFrameLocks noGrp="1"/>
          </p:cNvGraphicFramePr>
          <p:nvPr>
            <p:extLst>
              <p:ext uri="{D42A27DB-BD31-4B8C-83A1-F6EECF244321}">
                <p14:modId xmlns:p14="http://schemas.microsoft.com/office/powerpoint/2010/main" val="3889813797"/>
              </p:ext>
            </p:extLst>
          </p:nvPr>
        </p:nvGraphicFramePr>
        <p:xfrm>
          <a:off x="-152400" y="3527230"/>
          <a:ext cx="18211800" cy="3368869"/>
        </p:xfrm>
        <a:graphic>
          <a:graphicData uri="http://schemas.openxmlformats.org/drawingml/2006/table">
            <a:tbl>
              <a:tblPr>
                <a:tableStyleId>{5C22544A-7EE6-4342-B048-85BDC9FD1C3A}</a:tableStyleId>
              </a:tblPr>
              <a:tblGrid>
                <a:gridCol w="1490479">
                  <a:extLst>
                    <a:ext uri="{9D8B030D-6E8A-4147-A177-3AD203B41FA5}">
                      <a16:colId xmlns:a16="http://schemas.microsoft.com/office/drawing/2014/main" val="3325730007"/>
                    </a:ext>
                  </a:extLst>
                </a:gridCol>
                <a:gridCol w="3143981">
                  <a:extLst>
                    <a:ext uri="{9D8B030D-6E8A-4147-A177-3AD203B41FA5}">
                      <a16:colId xmlns:a16="http://schemas.microsoft.com/office/drawing/2014/main" val="12658751"/>
                    </a:ext>
                  </a:extLst>
                </a:gridCol>
                <a:gridCol w="3260424">
                  <a:extLst>
                    <a:ext uri="{9D8B030D-6E8A-4147-A177-3AD203B41FA5}">
                      <a16:colId xmlns:a16="http://schemas.microsoft.com/office/drawing/2014/main" val="530991461"/>
                    </a:ext>
                  </a:extLst>
                </a:gridCol>
                <a:gridCol w="3167271">
                  <a:extLst>
                    <a:ext uri="{9D8B030D-6E8A-4147-A177-3AD203B41FA5}">
                      <a16:colId xmlns:a16="http://schemas.microsoft.com/office/drawing/2014/main" val="2068188444"/>
                    </a:ext>
                  </a:extLst>
                </a:gridCol>
                <a:gridCol w="3260424">
                  <a:extLst>
                    <a:ext uri="{9D8B030D-6E8A-4147-A177-3AD203B41FA5}">
                      <a16:colId xmlns:a16="http://schemas.microsoft.com/office/drawing/2014/main" val="2662645268"/>
                    </a:ext>
                  </a:extLst>
                </a:gridCol>
                <a:gridCol w="3889221">
                  <a:extLst>
                    <a:ext uri="{9D8B030D-6E8A-4147-A177-3AD203B41FA5}">
                      <a16:colId xmlns:a16="http://schemas.microsoft.com/office/drawing/2014/main" val="4196352290"/>
                    </a:ext>
                  </a:extLst>
                </a:gridCol>
              </a:tblGrid>
              <a:tr h="1220605">
                <a:tc>
                  <a:txBody>
                    <a:bodyPr/>
                    <a:lstStyle/>
                    <a:p>
                      <a:pPr algn="ctr" fontAlgn="b"/>
                      <a:r>
                        <a:rPr lang="es-CO" sz="3600" b="1" u="none" strike="noStrike" dirty="0">
                          <a:effectLst/>
                        </a:rPr>
                        <a:t>MES</a:t>
                      </a:r>
                      <a:endParaRPr lang="es-CO" sz="3600" b="1" i="0" u="none" strike="noStrike" dirty="0">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ctr" fontAlgn="b"/>
                      <a:r>
                        <a:rPr lang="es-CO" sz="3600" b="1" u="none" strike="noStrike" dirty="0">
                          <a:effectLst/>
                        </a:rPr>
                        <a:t>TOTAL, INGRESOS</a:t>
                      </a:r>
                      <a:endParaRPr lang="es-CO" sz="3600" b="1" i="0" u="none" strike="noStrike" dirty="0">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ctr" fontAlgn="b"/>
                      <a:r>
                        <a:rPr lang="es-CO" sz="3600" b="1" u="none" strike="noStrike" dirty="0">
                          <a:effectLst/>
                        </a:rPr>
                        <a:t>TOTAL, EGRESOS</a:t>
                      </a:r>
                      <a:endParaRPr lang="es-CO" sz="3600" b="1" i="0" u="none" strike="noStrike" dirty="0">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ctr" fontAlgn="b"/>
                      <a:r>
                        <a:rPr lang="es-CO" sz="3600" b="1" u="none" strike="noStrike" dirty="0">
                          <a:effectLst/>
                        </a:rPr>
                        <a:t>SALDO FINAL</a:t>
                      </a:r>
                      <a:endParaRPr lang="es-CO" sz="3600" b="1" i="0" u="none" strike="noStrike" dirty="0">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ctr" fontAlgn="b"/>
                      <a:r>
                        <a:rPr lang="es-CO" sz="3600" b="1" u="none" strike="noStrike" dirty="0">
                          <a:effectLst/>
                        </a:rPr>
                        <a:t>PORCENTAJE</a:t>
                      </a:r>
                      <a:endParaRPr lang="es-CO" sz="3600" b="1" i="0" u="none" strike="noStrike" dirty="0">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ctr" fontAlgn="b"/>
                      <a:r>
                        <a:rPr lang="es-CO" sz="3600" b="1" u="none" strike="noStrike" dirty="0">
                          <a:effectLst/>
                        </a:rPr>
                        <a:t>PORCENTAJE FINAL</a:t>
                      </a:r>
                      <a:endParaRPr lang="es-CO" sz="3600" b="1" i="0" u="none" strike="noStrike" dirty="0">
                        <a:solidFill>
                          <a:srgbClr val="000000"/>
                        </a:solidFill>
                        <a:effectLst/>
                        <a:latin typeface="Calibri" panose="020F0502020204030204" pitchFamily="34" charset="0"/>
                      </a:endParaRPr>
                    </a:p>
                  </a:txBody>
                  <a:tcPr marL="0" marR="0" marT="0" marB="0" anchor="b">
                    <a:solidFill>
                      <a:srgbClr val="00B050"/>
                    </a:solidFill>
                  </a:tcPr>
                </a:tc>
                <a:extLst>
                  <a:ext uri="{0D108BD9-81ED-4DB2-BD59-A6C34878D82A}">
                    <a16:rowId xmlns:a16="http://schemas.microsoft.com/office/drawing/2014/main" val="3202409172"/>
                  </a:ext>
                </a:extLst>
              </a:tr>
              <a:tr h="2148264">
                <a:tc>
                  <a:txBody>
                    <a:bodyPr/>
                    <a:lstStyle/>
                    <a:p>
                      <a:pPr algn="ctr" fontAlgn="b"/>
                      <a:r>
                        <a:rPr lang="es-CO" sz="3600" u="none" strike="noStrike">
                          <a:effectLst/>
                        </a:rPr>
                        <a:t>ene</a:t>
                      </a:r>
                      <a:endParaRPr lang="es-CO" sz="3600" b="1" i="0" u="none" strike="noStrike">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l" fontAlgn="b"/>
                      <a:r>
                        <a:rPr lang="es-CO" sz="3600" u="none" strike="noStrike" dirty="0">
                          <a:effectLst/>
                        </a:rPr>
                        <a:t>               12.280.000,00 </a:t>
                      </a:r>
                      <a:endParaRPr lang="es-CO" sz="3600" b="1" i="0" u="none" strike="noStrike" dirty="0">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l" fontAlgn="b"/>
                      <a:r>
                        <a:rPr lang="es-CO" sz="3600" u="none" strike="noStrike" dirty="0">
                          <a:effectLst/>
                        </a:rPr>
                        <a:t>                   2.262.652,75 </a:t>
                      </a:r>
                      <a:endParaRPr lang="es-CO" sz="3600" b="1" i="0" u="none" strike="noStrike" dirty="0">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l" fontAlgn="b"/>
                      <a:r>
                        <a:rPr lang="es-CO" sz="3600" u="none" strike="noStrike">
                          <a:effectLst/>
                        </a:rPr>
                        <a:t>               10.023.777,25 </a:t>
                      </a:r>
                      <a:endParaRPr lang="es-CO" sz="3600" b="1" i="0" u="none" strike="noStrike">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r" fontAlgn="b"/>
                      <a:r>
                        <a:rPr lang="es-CO" sz="3600" u="none" strike="noStrike">
                          <a:effectLst/>
                        </a:rPr>
                        <a:t>18%</a:t>
                      </a:r>
                      <a:endParaRPr lang="es-CO" sz="3600" b="1" i="0" u="none" strike="noStrike">
                        <a:solidFill>
                          <a:srgbClr val="000000"/>
                        </a:solidFill>
                        <a:effectLst/>
                        <a:latin typeface="Calibri" panose="020F0502020204030204" pitchFamily="34" charset="0"/>
                      </a:endParaRPr>
                    </a:p>
                  </a:txBody>
                  <a:tcPr marL="0" marR="0" marT="0" marB="0" anchor="b">
                    <a:solidFill>
                      <a:srgbClr val="00B050"/>
                    </a:solidFill>
                  </a:tcPr>
                </a:tc>
                <a:tc>
                  <a:txBody>
                    <a:bodyPr/>
                    <a:lstStyle/>
                    <a:p>
                      <a:pPr algn="r" fontAlgn="b"/>
                      <a:r>
                        <a:rPr lang="es-CO" sz="3600" u="none" strike="noStrike" dirty="0">
                          <a:effectLst/>
                        </a:rPr>
                        <a:t>82%</a:t>
                      </a:r>
                      <a:endParaRPr lang="es-CO" sz="3600" b="1" i="0" u="none" strike="noStrike" dirty="0">
                        <a:solidFill>
                          <a:srgbClr val="000000"/>
                        </a:solidFill>
                        <a:effectLst/>
                        <a:latin typeface="Calibri" panose="020F0502020204030204" pitchFamily="34" charset="0"/>
                      </a:endParaRPr>
                    </a:p>
                  </a:txBody>
                  <a:tcPr marL="0" marR="0" marT="0" marB="0" anchor="b">
                    <a:solidFill>
                      <a:srgbClr val="00B050"/>
                    </a:solidFill>
                  </a:tcPr>
                </a:tc>
                <a:extLst>
                  <a:ext uri="{0D108BD9-81ED-4DB2-BD59-A6C34878D82A}">
                    <a16:rowId xmlns:a16="http://schemas.microsoft.com/office/drawing/2014/main" val="3934983997"/>
                  </a:ext>
                </a:extLst>
              </a:tr>
            </a:tbl>
          </a:graphicData>
        </a:graphic>
      </p:graphicFrame>
    </p:spTree>
    <p:extLst>
      <p:ext uri="{BB962C8B-B14F-4D97-AF65-F5344CB8AC3E}">
        <p14:creationId xmlns:p14="http://schemas.microsoft.com/office/powerpoint/2010/main" val="1110106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rot="8722272" flipH="1">
            <a:off x="15493190" y="-645632"/>
            <a:ext cx="3532220" cy="5250597"/>
          </a:xfrm>
          <a:custGeom>
            <a:avLst/>
            <a:gdLst/>
            <a:ahLst/>
            <a:cxnLst/>
            <a:rect l="l" t="t" r="r" b="b"/>
            <a:pathLst>
              <a:path w="3532220" h="5250597">
                <a:moveTo>
                  <a:pt x="3532220" y="0"/>
                </a:moveTo>
                <a:lnTo>
                  <a:pt x="0" y="0"/>
                </a:lnTo>
                <a:lnTo>
                  <a:pt x="0" y="5250596"/>
                </a:lnTo>
                <a:lnTo>
                  <a:pt x="3532220" y="5250596"/>
                </a:lnTo>
                <a:lnTo>
                  <a:pt x="353222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4" name="Freeform 4"/>
          <p:cNvSpPr/>
          <p:nvPr/>
        </p:nvSpPr>
        <p:spPr>
          <a:xfrm flipH="1">
            <a:off x="16550780" y="8562451"/>
            <a:ext cx="3056701" cy="5125565"/>
          </a:xfrm>
          <a:custGeom>
            <a:avLst/>
            <a:gdLst/>
            <a:ahLst/>
            <a:cxnLst/>
            <a:rect l="l" t="t" r="r" b="b"/>
            <a:pathLst>
              <a:path w="3056701" h="5125565">
                <a:moveTo>
                  <a:pt x="3056701" y="0"/>
                </a:moveTo>
                <a:lnTo>
                  <a:pt x="0" y="0"/>
                </a:lnTo>
                <a:lnTo>
                  <a:pt x="0" y="5125565"/>
                </a:lnTo>
                <a:lnTo>
                  <a:pt x="3056701" y="5125565"/>
                </a:lnTo>
                <a:lnTo>
                  <a:pt x="3056701"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a:p>
        </p:txBody>
      </p:sp>
      <p:sp>
        <p:nvSpPr>
          <p:cNvPr id="5" name="Freeform 5"/>
          <p:cNvSpPr/>
          <p:nvPr/>
        </p:nvSpPr>
        <p:spPr>
          <a:xfrm rot="10669215">
            <a:off x="187582" y="469598"/>
            <a:ext cx="10454684" cy="10062633"/>
          </a:xfrm>
          <a:custGeom>
            <a:avLst/>
            <a:gdLst/>
            <a:ahLst/>
            <a:cxnLst/>
            <a:rect l="l" t="t" r="r" b="b"/>
            <a:pathLst>
              <a:path w="10454684" h="10062633">
                <a:moveTo>
                  <a:pt x="0" y="0"/>
                </a:moveTo>
                <a:lnTo>
                  <a:pt x="10454684" y="0"/>
                </a:lnTo>
                <a:lnTo>
                  <a:pt x="10454684" y="10062633"/>
                </a:lnTo>
                <a:lnTo>
                  <a:pt x="0" y="10062633"/>
                </a:lnTo>
                <a:lnTo>
                  <a:pt x="0" y="0"/>
                </a:lnTo>
                <a:close/>
              </a:path>
            </a:pathLst>
          </a:custGeom>
          <a:blipFill>
            <a:blip r:embed="rId7"/>
            <a:stretch>
              <a:fillRect/>
            </a:stretch>
          </a:blipFill>
        </p:spPr>
        <p:txBody>
          <a:bodyPr/>
          <a:lstStyle/>
          <a:p>
            <a:endParaRPr lang="es-CO"/>
          </a:p>
        </p:txBody>
      </p:sp>
      <p:sp>
        <p:nvSpPr>
          <p:cNvPr id="6" name="TextBox 6"/>
          <p:cNvSpPr txBox="1"/>
          <p:nvPr/>
        </p:nvSpPr>
        <p:spPr>
          <a:xfrm>
            <a:off x="1509667" y="1081032"/>
            <a:ext cx="15268665" cy="1186815"/>
          </a:xfrm>
          <a:prstGeom prst="rect">
            <a:avLst/>
          </a:prstGeom>
        </p:spPr>
        <p:txBody>
          <a:bodyPr lIns="0" tIns="0" rIns="0" bIns="0" rtlCol="0" anchor="t">
            <a:spAutoFit/>
          </a:bodyPr>
          <a:lstStyle/>
          <a:p>
            <a:pPr algn="l">
              <a:lnSpc>
                <a:spcPts val="9660"/>
              </a:lnSpc>
            </a:pPr>
            <a:r>
              <a:rPr lang="en-US" sz="6900">
                <a:solidFill>
                  <a:srgbClr val="3D593D"/>
                </a:solidFill>
                <a:latin typeface="Lazydog"/>
                <a:ea typeface="Lazydog"/>
                <a:cs typeface="Lazydog"/>
                <a:sym typeface="Lazydog"/>
              </a:rPr>
              <a:t>Tú propósito en esta reunión</a:t>
            </a:r>
          </a:p>
        </p:txBody>
      </p:sp>
      <p:sp>
        <p:nvSpPr>
          <p:cNvPr id="7" name="TextBox 7"/>
          <p:cNvSpPr txBox="1"/>
          <p:nvPr/>
        </p:nvSpPr>
        <p:spPr>
          <a:xfrm>
            <a:off x="1028700" y="2698377"/>
            <a:ext cx="14132663" cy="7078344"/>
          </a:xfrm>
          <a:prstGeom prst="rect">
            <a:avLst/>
          </a:prstGeom>
        </p:spPr>
        <p:txBody>
          <a:bodyPr lIns="0" tIns="0" rIns="0" bIns="0" rtlCol="0" anchor="t">
            <a:spAutoFit/>
          </a:bodyPr>
          <a:lstStyle/>
          <a:p>
            <a:pPr algn="l">
              <a:lnSpc>
                <a:spcPts val="5740"/>
              </a:lnSpc>
            </a:pPr>
            <a:r>
              <a:rPr lang="en-US" sz="4100" dirty="0" err="1">
                <a:solidFill>
                  <a:srgbClr val="223022"/>
                </a:solidFill>
                <a:latin typeface="Klein"/>
                <a:ea typeface="Klein"/>
                <a:cs typeface="Klein"/>
                <a:sym typeface="Klein"/>
              </a:rPr>
              <a:t>Necesitamos</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solicitar</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cerca</a:t>
            </a:r>
            <a:r>
              <a:rPr lang="en-US" sz="4100" dirty="0">
                <a:solidFill>
                  <a:srgbClr val="223022"/>
                </a:solidFill>
                <a:latin typeface="Klein"/>
                <a:ea typeface="Klein"/>
                <a:cs typeface="Klein"/>
                <a:sym typeface="Klein"/>
              </a:rPr>
              <a:t> de $84.920.000,00</a:t>
            </a:r>
          </a:p>
          <a:p>
            <a:pPr algn="l">
              <a:lnSpc>
                <a:spcPts val="5740"/>
              </a:lnSpc>
            </a:pP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Utilizaremos</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estos</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fondos</a:t>
            </a:r>
            <a:r>
              <a:rPr lang="en-US" sz="4100" dirty="0">
                <a:solidFill>
                  <a:srgbClr val="223022"/>
                </a:solidFill>
                <a:latin typeface="Klein"/>
                <a:ea typeface="Klein"/>
                <a:cs typeface="Klein"/>
                <a:sym typeface="Klein"/>
              </a:rPr>
              <a:t> para el </a:t>
            </a:r>
            <a:r>
              <a:rPr lang="en-US" sz="4100" dirty="0" err="1">
                <a:solidFill>
                  <a:srgbClr val="223022"/>
                </a:solidFill>
                <a:latin typeface="Klein"/>
                <a:ea typeface="Klein"/>
                <a:cs typeface="Klein"/>
                <a:sym typeface="Klein"/>
              </a:rPr>
              <a:t>desarrollo</a:t>
            </a:r>
            <a:r>
              <a:rPr lang="en-US" sz="4100" dirty="0">
                <a:solidFill>
                  <a:srgbClr val="223022"/>
                </a:solidFill>
                <a:latin typeface="Klein"/>
                <a:ea typeface="Klein"/>
                <a:cs typeface="Klein"/>
                <a:sym typeface="Klein"/>
              </a:rPr>
              <a:t> del sitio web, marketing y </a:t>
            </a:r>
            <a:r>
              <a:rPr lang="en-US" sz="4100" dirty="0" err="1">
                <a:solidFill>
                  <a:srgbClr val="223022"/>
                </a:solidFill>
                <a:latin typeface="Klein"/>
                <a:ea typeface="Klein"/>
                <a:cs typeface="Klein"/>
                <a:sym typeface="Klein"/>
              </a:rPr>
              <a:t>promoción</a:t>
            </a:r>
            <a:r>
              <a:rPr lang="en-US" sz="4100" dirty="0">
                <a:solidFill>
                  <a:srgbClr val="223022"/>
                </a:solidFill>
                <a:latin typeface="Klein"/>
                <a:ea typeface="Klein"/>
                <a:cs typeface="Klein"/>
                <a:sym typeface="Klein"/>
              </a:rPr>
              <a:t>.</a:t>
            </a:r>
          </a:p>
          <a:p>
            <a:pPr algn="l">
              <a:lnSpc>
                <a:spcPts val="5740"/>
              </a:lnSpc>
            </a:pPr>
            <a:r>
              <a:rPr lang="en-US" sz="4100" dirty="0" err="1">
                <a:solidFill>
                  <a:srgbClr val="223022"/>
                </a:solidFill>
                <a:latin typeface="Klein"/>
                <a:ea typeface="Klein"/>
                <a:cs typeface="Klein"/>
                <a:sym typeface="Klein"/>
              </a:rPr>
              <a:t>Buscaremos</a:t>
            </a:r>
            <a:r>
              <a:rPr lang="en-US" sz="4100" dirty="0">
                <a:solidFill>
                  <a:srgbClr val="223022"/>
                </a:solidFill>
                <a:latin typeface="Klein"/>
                <a:ea typeface="Klein"/>
                <a:cs typeface="Klein"/>
                <a:sym typeface="Klein"/>
              </a:rPr>
              <a:t> un </a:t>
            </a:r>
            <a:r>
              <a:rPr lang="en-US" sz="4100" dirty="0" err="1">
                <a:solidFill>
                  <a:srgbClr val="223022"/>
                </a:solidFill>
                <a:latin typeface="Klein"/>
                <a:ea typeface="Klein"/>
                <a:cs typeface="Klein"/>
                <a:sym typeface="Klein"/>
              </a:rPr>
              <a:t>espacio</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céntrico</a:t>
            </a:r>
            <a:r>
              <a:rPr lang="en-US" sz="4100" dirty="0">
                <a:solidFill>
                  <a:srgbClr val="223022"/>
                </a:solidFill>
                <a:latin typeface="Klein"/>
                <a:ea typeface="Klein"/>
                <a:cs typeface="Klein"/>
                <a:sym typeface="Klein"/>
              </a:rPr>
              <a:t> y visible en San José del Guaviare para </a:t>
            </a:r>
            <a:r>
              <a:rPr lang="en-US" sz="4100" dirty="0" err="1">
                <a:solidFill>
                  <a:srgbClr val="223022"/>
                </a:solidFill>
                <a:latin typeface="Klein"/>
                <a:ea typeface="Klein"/>
                <a:cs typeface="Klein"/>
                <a:sym typeface="Klein"/>
              </a:rPr>
              <a:t>atender</a:t>
            </a:r>
            <a:r>
              <a:rPr lang="en-US" sz="4100" dirty="0">
                <a:solidFill>
                  <a:srgbClr val="223022"/>
                </a:solidFill>
                <a:latin typeface="Klein"/>
                <a:ea typeface="Klein"/>
                <a:cs typeface="Klein"/>
                <a:sym typeface="Klein"/>
              </a:rPr>
              <a:t> a los </a:t>
            </a:r>
            <a:r>
              <a:rPr lang="en-US" sz="4100" dirty="0" err="1">
                <a:solidFill>
                  <a:srgbClr val="223022"/>
                </a:solidFill>
                <a:latin typeface="Klein"/>
                <a:ea typeface="Klein"/>
                <a:cs typeface="Klein"/>
                <a:sym typeface="Klein"/>
              </a:rPr>
              <a:t>visitantes</a:t>
            </a:r>
            <a:r>
              <a:rPr lang="en-US" sz="4100" dirty="0">
                <a:solidFill>
                  <a:srgbClr val="223022"/>
                </a:solidFill>
                <a:latin typeface="Klein"/>
                <a:ea typeface="Klein"/>
                <a:cs typeface="Klein"/>
                <a:sym typeface="Klein"/>
              </a:rPr>
              <a:t> en persona. </a:t>
            </a:r>
            <a:r>
              <a:rPr lang="en-US" sz="4100" dirty="0" err="1">
                <a:solidFill>
                  <a:srgbClr val="223022"/>
                </a:solidFill>
                <a:latin typeface="Klein"/>
                <a:ea typeface="Klein"/>
                <a:cs typeface="Klein"/>
                <a:sym typeface="Klein"/>
              </a:rPr>
              <a:t>Necesitaremos</a:t>
            </a:r>
            <a:r>
              <a:rPr lang="en-US" sz="4100" dirty="0">
                <a:solidFill>
                  <a:srgbClr val="223022"/>
                </a:solidFill>
                <a:latin typeface="Klein"/>
                <a:ea typeface="Klein"/>
                <a:cs typeface="Klein"/>
                <a:sym typeface="Klein"/>
              </a:rPr>
              <a:t> Equipos y </a:t>
            </a:r>
            <a:r>
              <a:rPr lang="en-US" sz="4100" dirty="0" err="1">
                <a:solidFill>
                  <a:srgbClr val="223022"/>
                </a:solidFill>
                <a:latin typeface="Klein"/>
                <a:ea typeface="Klein"/>
                <a:cs typeface="Klein"/>
                <a:sym typeface="Klein"/>
              </a:rPr>
              <a:t>máquinas</a:t>
            </a:r>
            <a:r>
              <a:rPr lang="en-US" sz="4100" dirty="0">
                <a:solidFill>
                  <a:srgbClr val="223022"/>
                </a:solidFill>
                <a:latin typeface="Klein"/>
                <a:ea typeface="Klein"/>
                <a:cs typeface="Klein"/>
                <a:sym typeface="Klein"/>
              </a:rPr>
              <a:t> para el </a:t>
            </a:r>
            <a:r>
              <a:rPr lang="en-US" sz="4100" dirty="0" err="1">
                <a:solidFill>
                  <a:srgbClr val="223022"/>
                </a:solidFill>
                <a:latin typeface="Klein"/>
                <a:ea typeface="Klein"/>
                <a:cs typeface="Klein"/>
                <a:sym typeface="Klein"/>
              </a:rPr>
              <a:t>desarrollo</a:t>
            </a:r>
            <a:r>
              <a:rPr lang="en-US" sz="4100" dirty="0">
                <a:solidFill>
                  <a:srgbClr val="223022"/>
                </a:solidFill>
                <a:latin typeface="Klein"/>
                <a:ea typeface="Klein"/>
                <a:cs typeface="Klein"/>
                <a:sym typeface="Klein"/>
              </a:rPr>
              <a:t> web. y por </a:t>
            </a:r>
            <a:r>
              <a:rPr lang="en-US" sz="4100" dirty="0" err="1">
                <a:solidFill>
                  <a:srgbClr val="223022"/>
                </a:solidFill>
                <a:latin typeface="Klein"/>
                <a:ea typeface="Klein"/>
                <a:cs typeface="Klein"/>
                <a:sym typeface="Klein"/>
              </a:rPr>
              <a:t>último</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contrataremos</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guías</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turísticos</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fotógrafos</a:t>
            </a:r>
            <a:r>
              <a:rPr lang="en-US" sz="4100" dirty="0">
                <a:solidFill>
                  <a:srgbClr val="223022"/>
                </a:solidFill>
                <a:latin typeface="Klein"/>
                <a:ea typeface="Klein"/>
                <a:cs typeface="Klein"/>
                <a:sym typeface="Klein"/>
              </a:rPr>
              <a:t> y </a:t>
            </a:r>
            <a:r>
              <a:rPr lang="en-US" sz="4100" dirty="0" err="1">
                <a:solidFill>
                  <a:srgbClr val="223022"/>
                </a:solidFill>
                <a:latin typeface="Klein"/>
                <a:ea typeface="Klein"/>
                <a:cs typeface="Klein"/>
                <a:sym typeface="Klein"/>
              </a:rPr>
              <a:t>redactores</a:t>
            </a:r>
            <a:r>
              <a:rPr lang="en-US" sz="4100" dirty="0">
                <a:solidFill>
                  <a:srgbClr val="223022"/>
                </a:solidFill>
                <a:latin typeface="Klein"/>
                <a:ea typeface="Klein"/>
                <a:cs typeface="Klein"/>
                <a:sym typeface="Klein"/>
              </a:rPr>
              <a:t> para </a:t>
            </a:r>
            <a:r>
              <a:rPr lang="en-US" sz="4100" dirty="0" err="1">
                <a:solidFill>
                  <a:srgbClr val="223022"/>
                </a:solidFill>
                <a:latin typeface="Klein"/>
                <a:ea typeface="Klein"/>
                <a:cs typeface="Klein"/>
                <a:sym typeface="Klein"/>
              </a:rPr>
              <a:t>crear</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contenido</a:t>
            </a:r>
            <a:r>
              <a:rPr lang="en-US" sz="4100" dirty="0">
                <a:solidFill>
                  <a:srgbClr val="223022"/>
                </a:solidFill>
                <a:latin typeface="Klein"/>
                <a:ea typeface="Klein"/>
                <a:cs typeface="Klein"/>
                <a:sym typeface="Klein"/>
              </a:rPr>
              <a:t> de </a:t>
            </a:r>
            <a:r>
              <a:rPr lang="en-US" sz="4100" dirty="0" err="1">
                <a:solidFill>
                  <a:srgbClr val="223022"/>
                </a:solidFill>
                <a:latin typeface="Klein"/>
                <a:ea typeface="Klein"/>
                <a:cs typeface="Klein"/>
                <a:sym typeface="Klein"/>
              </a:rPr>
              <a:t>alta</a:t>
            </a:r>
            <a:r>
              <a:rPr lang="en-US" sz="4100" dirty="0">
                <a:solidFill>
                  <a:srgbClr val="223022"/>
                </a:solidFill>
                <a:latin typeface="Klein"/>
                <a:ea typeface="Klein"/>
                <a:cs typeface="Klein"/>
                <a:sym typeface="Klein"/>
              </a:rPr>
              <a:t> </a:t>
            </a:r>
            <a:r>
              <a:rPr lang="en-US" sz="4100" dirty="0" err="1">
                <a:solidFill>
                  <a:srgbClr val="223022"/>
                </a:solidFill>
                <a:latin typeface="Klein"/>
                <a:ea typeface="Klein"/>
                <a:cs typeface="Klein"/>
                <a:sym typeface="Klein"/>
              </a:rPr>
              <a:t>calidad</a:t>
            </a:r>
            <a:r>
              <a:rPr lang="en-US" sz="4100" dirty="0">
                <a:solidFill>
                  <a:srgbClr val="223022"/>
                </a:solidFill>
                <a:latin typeface="Klein"/>
                <a:ea typeface="Klein"/>
                <a:cs typeface="Klein"/>
                <a:sym typeface="Klein"/>
              </a:rPr>
              <a:t>.</a:t>
            </a:r>
          </a:p>
          <a:p>
            <a:pPr algn="l">
              <a:lnSpc>
                <a:spcPts val="4620"/>
              </a:lnSpc>
            </a:pPr>
            <a:r>
              <a:rPr lang="en-US" sz="3300" dirty="0">
                <a:solidFill>
                  <a:srgbClr val="223022"/>
                </a:solidFill>
                <a:latin typeface="Klein"/>
                <a:ea typeface="Klein"/>
                <a:cs typeface="Klein"/>
                <a:sym typeface="Klein"/>
              </a:rPr>
              <a:t>  </a:t>
            </a:r>
          </a:p>
        </p:txBody>
      </p:sp>
      <p:sp>
        <p:nvSpPr>
          <p:cNvPr id="8" name="Freeform 8"/>
          <p:cNvSpPr/>
          <p:nvPr/>
        </p:nvSpPr>
        <p:spPr>
          <a:xfrm flipH="1">
            <a:off x="15821638" y="3987441"/>
            <a:ext cx="5863057" cy="4114800"/>
          </a:xfrm>
          <a:custGeom>
            <a:avLst/>
            <a:gdLst/>
            <a:ahLst/>
            <a:cxnLst/>
            <a:rect l="l" t="t" r="r" b="b"/>
            <a:pathLst>
              <a:path w="5863057" h="4114800">
                <a:moveTo>
                  <a:pt x="5863057" y="0"/>
                </a:moveTo>
                <a:lnTo>
                  <a:pt x="0" y="0"/>
                </a:lnTo>
                <a:lnTo>
                  <a:pt x="0" y="4114800"/>
                </a:lnTo>
                <a:lnTo>
                  <a:pt x="5863057" y="4114800"/>
                </a:lnTo>
                <a:lnTo>
                  <a:pt x="5863057"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s-CO"/>
          </a:p>
        </p:txBody>
      </p:sp>
      <p:sp>
        <p:nvSpPr>
          <p:cNvPr id="9" name="Freeform 9"/>
          <p:cNvSpPr/>
          <p:nvPr/>
        </p:nvSpPr>
        <p:spPr>
          <a:xfrm>
            <a:off x="15748111" y="58397"/>
            <a:ext cx="2331020" cy="2331020"/>
          </a:xfrm>
          <a:custGeom>
            <a:avLst/>
            <a:gdLst/>
            <a:ahLst/>
            <a:cxnLst/>
            <a:rect l="l" t="t" r="r" b="b"/>
            <a:pathLst>
              <a:path w="2331020" h="2331020">
                <a:moveTo>
                  <a:pt x="0" y="0"/>
                </a:moveTo>
                <a:lnTo>
                  <a:pt x="2331020" y="0"/>
                </a:lnTo>
                <a:lnTo>
                  <a:pt x="2331020" y="2331020"/>
                </a:lnTo>
                <a:lnTo>
                  <a:pt x="0" y="2331020"/>
                </a:lnTo>
                <a:lnTo>
                  <a:pt x="0" y="0"/>
                </a:lnTo>
                <a:close/>
              </a:path>
            </a:pathLst>
          </a:custGeom>
          <a:blipFill>
            <a:blip r:embed="rId10"/>
            <a:stretch>
              <a:fillRect/>
            </a:stretch>
          </a:blipFill>
        </p:spPr>
        <p:txBody>
          <a:bodyPr/>
          <a:lstStyle/>
          <a:p>
            <a:endParaRPr lang="es-CO"/>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rot="8722272" flipH="1">
            <a:off x="15493190" y="-645632"/>
            <a:ext cx="3532220" cy="5250597"/>
          </a:xfrm>
          <a:custGeom>
            <a:avLst/>
            <a:gdLst/>
            <a:ahLst/>
            <a:cxnLst/>
            <a:rect l="l" t="t" r="r" b="b"/>
            <a:pathLst>
              <a:path w="3532220" h="5250597">
                <a:moveTo>
                  <a:pt x="3532220" y="0"/>
                </a:moveTo>
                <a:lnTo>
                  <a:pt x="0" y="0"/>
                </a:lnTo>
                <a:lnTo>
                  <a:pt x="0" y="5250596"/>
                </a:lnTo>
                <a:lnTo>
                  <a:pt x="3532220" y="5250596"/>
                </a:lnTo>
                <a:lnTo>
                  <a:pt x="353222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4" name="Freeform 4"/>
          <p:cNvSpPr/>
          <p:nvPr/>
        </p:nvSpPr>
        <p:spPr>
          <a:xfrm flipH="1">
            <a:off x="16550780" y="8562451"/>
            <a:ext cx="3056701" cy="5125565"/>
          </a:xfrm>
          <a:custGeom>
            <a:avLst/>
            <a:gdLst/>
            <a:ahLst/>
            <a:cxnLst/>
            <a:rect l="l" t="t" r="r" b="b"/>
            <a:pathLst>
              <a:path w="3056701" h="5125565">
                <a:moveTo>
                  <a:pt x="3056701" y="0"/>
                </a:moveTo>
                <a:lnTo>
                  <a:pt x="0" y="0"/>
                </a:lnTo>
                <a:lnTo>
                  <a:pt x="0" y="5125565"/>
                </a:lnTo>
                <a:lnTo>
                  <a:pt x="3056701" y="5125565"/>
                </a:lnTo>
                <a:lnTo>
                  <a:pt x="3056701"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a:p>
        </p:txBody>
      </p:sp>
      <p:sp>
        <p:nvSpPr>
          <p:cNvPr id="5" name="Freeform 5"/>
          <p:cNvSpPr/>
          <p:nvPr/>
        </p:nvSpPr>
        <p:spPr>
          <a:xfrm rot="10669215">
            <a:off x="187582" y="469598"/>
            <a:ext cx="10454684" cy="10062633"/>
          </a:xfrm>
          <a:custGeom>
            <a:avLst/>
            <a:gdLst/>
            <a:ahLst/>
            <a:cxnLst/>
            <a:rect l="l" t="t" r="r" b="b"/>
            <a:pathLst>
              <a:path w="10454684" h="10062633">
                <a:moveTo>
                  <a:pt x="0" y="0"/>
                </a:moveTo>
                <a:lnTo>
                  <a:pt x="10454684" y="0"/>
                </a:lnTo>
                <a:lnTo>
                  <a:pt x="10454684" y="10062633"/>
                </a:lnTo>
                <a:lnTo>
                  <a:pt x="0" y="10062633"/>
                </a:lnTo>
                <a:lnTo>
                  <a:pt x="0" y="0"/>
                </a:lnTo>
                <a:close/>
              </a:path>
            </a:pathLst>
          </a:custGeom>
          <a:blipFill>
            <a:blip r:embed="rId7"/>
            <a:stretch>
              <a:fillRect/>
            </a:stretch>
          </a:blipFill>
        </p:spPr>
        <p:txBody>
          <a:bodyPr/>
          <a:lstStyle/>
          <a:p>
            <a:endParaRPr lang="es-CO"/>
          </a:p>
        </p:txBody>
      </p:sp>
      <p:sp>
        <p:nvSpPr>
          <p:cNvPr id="6" name="TextBox 6"/>
          <p:cNvSpPr txBox="1"/>
          <p:nvPr/>
        </p:nvSpPr>
        <p:spPr>
          <a:xfrm>
            <a:off x="1028700" y="70180"/>
            <a:ext cx="15268665" cy="655953"/>
          </a:xfrm>
          <a:prstGeom prst="rect">
            <a:avLst/>
          </a:prstGeom>
        </p:spPr>
        <p:txBody>
          <a:bodyPr lIns="0" tIns="0" rIns="0" bIns="0" rtlCol="0" anchor="t">
            <a:spAutoFit/>
          </a:bodyPr>
          <a:lstStyle/>
          <a:p>
            <a:pPr algn="l">
              <a:lnSpc>
                <a:spcPts val="5320"/>
              </a:lnSpc>
            </a:pPr>
            <a:r>
              <a:rPr lang="en-US" sz="3800">
                <a:solidFill>
                  <a:srgbClr val="3D593D"/>
                </a:solidFill>
                <a:latin typeface="Lazydog"/>
                <a:ea typeface="Lazydog"/>
                <a:cs typeface="Lazydog"/>
                <a:sym typeface="Lazydog"/>
              </a:rPr>
              <a:t>Inversiones financieras del proyecto</a:t>
            </a:r>
          </a:p>
        </p:txBody>
      </p:sp>
      <p:sp>
        <p:nvSpPr>
          <p:cNvPr id="7" name="Freeform 7"/>
          <p:cNvSpPr/>
          <p:nvPr/>
        </p:nvSpPr>
        <p:spPr>
          <a:xfrm flipH="1">
            <a:off x="15821638" y="3987441"/>
            <a:ext cx="5863057" cy="4114800"/>
          </a:xfrm>
          <a:custGeom>
            <a:avLst/>
            <a:gdLst/>
            <a:ahLst/>
            <a:cxnLst/>
            <a:rect l="l" t="t" r="r" b="b"/>
            <a:pathLst>
              <a:path w="5863057" h="4114800">
                <a:moveTo>
                  <a:pt x="5863057" y="0"/>
                </a:moveTo>
                <a:lnTo>
                  <a:pt x="0" y="0"/>
                </a:lnTo>
                <a:lnTo>
                  <a:pt x="0" y="4114800"/>
                </a:lnTo>
                <a:lnTo>
                  <a:pt x="5863057" y="4114800"/>
                </a:lnTo>
                <a:lnTo>
                  <a:pt x="5863057"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s-CO"/>
          </a:p>
        </p:txBody>
      </p:sp>
      <p:graphicFrame>
        <p:nvGraphicFramePr>
          <p:cNvPr id="8" name="Table 8"/>
          <p:cNvGraphicFramePr>
            <a:graphicFrameLocks noGrp="1"/>
          </p:cNvGraphicFramePr>
          <p:nvPr>
            <p:extLst>
              <p:ext uri="{D42A27DB-BD31-4B8C-83A1-F6EECF244321}">
                <p14:modId xmlns:p14="http://schemas.microsoft.com/office/powerpoint/2010/main" val="1282742118"/>
              </p:ext>
            </p:extLst>
          </p:nvPr>
        </p:nvGraphicFramePr>
        <p:xfrm>
          <a:off x="351306" y="796313"/>
          <a:ext cx="16814385" cy="9197217"/>
        </p:xfrm>
        <a:graphic>
          <a:graphicData uri="http://schemas.openxmlformats.org/drawingml/2006/table">
            <a:tbl>
              <a:tblPr/>
              <a:tblGrid>
                <a:gridCol w="6855999">
                  <a:extLst>
                    <a:ext uri="{9D8B030D-6E8A-4147-A177-3AD203B41FA5}">
                      <a16:colId xmlns:a16="http://schemas.microsoft.com/office/drawing/2014/main" val="20000"/>
                    </a:ext>
                  </a:extLst>
                </a:gridCol>
                <a:gridCol w="2726187">
                  <a:extLst>
                    <a:ext uri="{9D8B030D-6E8A-4147-A177-3AD203B41FA5}">
                      <a16:colId xmlns:a16="http://schemas.microsoft.com/office/drawing/2014/main" val="20001"/>
                    </a:ext>
                  </a:extLst>
                </a:gridCol>
                <a:gridCol w="7232199">
                  <a:extLst>
                    <a:ext uri="{9D8B030D-6E8A-4147-A177-3AD203B41FA5}">
                      <a16:colId xmlns:a16="http://schemas.microsoft.com/office/drawing/2014/main" val="20002"/>
                    </a:ext>
                  </a:extLst>
                </a:gridCol>
              </a:tblGrid>
              <a:tr h="616803">
                <a:tc>
                  <a:txBody>
                    <a:bodyPr/>
                    <a:lstStyle/>
                    <a:p>
                      <a:pPr algn="l">
                        <a:lnSpc>
                          <a:spcPts val="1679"/>
                        </a:lnSpc>
                        <a:defRPr/>
                      </a:pPr>
                      <a:r>
                        <a:rPr lang="en-US" sz="1200">
                          <a:solidFill>
                            <a:srgbClr val="000000"/>
                          </a:solidFill>
                          <a:latin typeface="Lazydog"/>
                          <a:ea typeface="Lazydog"/>
                          <a:cs typeface="Lazydog"/>
                          <a:sym typeface="Lazydog"/>
                        </a:rPr>
                        <a:t>descripcion</a:t>
                      </a:r>
                      <a:endParaRPr lang="en-US" sz="110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Lazydog"/>
                          <a:ea typeface="Lazydog"/>
                          <a:cs typeface="Lazydog"/>
                          <a:sym typeface="Lazydog"/>
                        </a:rPr>
                        <a:t>inversionista</a:t>
                      </a:r>
                      <a:endParaRPr lang="en-US" sz="110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Lazydog"/>
                          <a:ea typeface="Lazydog"/>
                          <a:cs typeface="Lazydog"/>
                          <a:sym typeface="Lazydog"/>
                        </a:rPr>
                        <a:t>emprendedores</a:t>
                      </a:r>
                      <a:endParaRPr lang="en-US" sz="110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16803">
                <a:tc>
                  <a:txBody>
                    <a:bodyPr/>
                    <a:lstStyle/>
                    <a:p>
                      <a:pPr algn="l">
                        <a:lnSpc>
                          <a:spcPts val="1679"/>
                        </a:lnSpc>
                        <a:defRPr/>
                      </a:pPr>
                      <a:r>
                        <a:rPr lang="en-US" sz="1200">
                          <a:solidFill>
                            <a:srgbClr val="000000"/>
                          </a:solidFill>
                          <a:latin typeface="Lazydog"/>
                          <a:ea typeface="Lazydog"/>
                          <a:cs typeface="Lazydog"/>
                          <a:sym typeface="Lazydog"/>
                        </a:rPr>
                        <a:t>infraestructura: seguridad informatica</a:t>
                      </a:r>
                      <a:endParaRPr lang="en-US" sz="110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$ 3.000.000,00 </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$ 1.290.000,00 </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616803">
                <a:tc>
                  <a:txBody>
                    <a:bodyPr/>
                    <a:lstStyle/>
                    <a:p>
                      <a:pPr algn="l">
                        <a:lnSpc>
                          <a:spcPts val="1679"/>
                        </a:lnSpc>
                        <a:defRPr/>
                      </a:pPr>
                      <a:r>
                        <a:rPr lang="en-US" sz="1200">
                          <a:solidFill>
                            <a:srgbClr val="000000"/>
                          </a:solidFill>
                          <a:latin typeface="Lazydog"/>
                          <a:ea typeface="Lazydog"/>
                          <a:cs typeface="Lazydog"/>
                          <a:sym typeface="Lazydog"/>
                        </a:rPr>
                        <a:t>adecuaciones</a:t>
                      </a:r>
                      <a:endParaRPr lang="en-US" sz="110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$ 5.200.000,00 </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$ 2.000.000,00 </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918351">
                <a:tc>
                  <a:txBody>
                    <a:bodyPr/>
                    <a:lstStyle/>
                    <a:p>
                      <a:pPr algn="l">
                        <a:lnSpc>
                          <a:spcPts val="1679"/>
                        </a:lnSpc>
                        <a:defRPr/>
                      </a:pPr>
                      <a:r>
                        <a:rPr lang="en-US" sz="1200" dirty="0" err="1">
                          <a:solidFill>
                            <a:srgbClr val="000000"/>
                          </a:solidFill>
                          <a:latin typeface="Lazydog"/>
                          <a:ea typeface="Lazydog"/>
                          <a:cs typeface="Lazydog"/>
                          <a:sym typeface="Lazydog"/>
                        </a:rPr>
                        <a:t>Herramientas</a:t>
                      </a:r>
                      <a:r>
                        <a:rPr lang="en-US" sz="1200" dirty="0">
                          <a:solidFill>
                            <a:srgbClr val="000000"/>
                          </a:solidFill>
                          <a:latin typeface="Lazydog"/>
                          <a:ea typeface="Lazydog"/>
                          <a:cs typeface="Lazydog"/>
                          <a:sym typeface="Lazydog"/>
                        </a:rPr>
                        <a:t>:</a:t>
                      </a:r>
                      <a:endParaRPr lang="en-US" sz="1100" dirty="0"/>
                    </a:p>
                    <a:p>
                      <a:pPr algn="l">
                        <a:lnSpc>
                          <a:spcPts val="1679"/>
                        </a:lnSpc>
                      </a:pPr>
                      <a:r>
                        <a:rPr lang="en-US" sz="1200" dirty="0">
                          <a:solidFill>
                            <a:srgbClr val="000000"/>
                          </a:solidFill>
                          <a:latin typeface="Lazydog"/>
                          <a:ea typeface="Lazydog"/>
                          <a:cs typeface="Lazydog"/>
                          <a:sym typeface="Lazydog"/>
                        </a:rPr>
                        <a:t>  </a:t>
                      </a:r>
                      <a:r>
                        <a:rPr lang="en-US" sz="1200" dirty="0" err="1">
                          <a:solidFill>
                            <a:srgbClr val="000000"/>
                          </a:solidFill>
                          <a:latin typeface="Lazydog"/>
                          <a:ea typeface="Lazydog"/>
                          <a:cs typeface="Lazydog"/>
                          <a:sym typeface="Lazydog"/>
                        </a:rPr>
                        <a:t>análisis</a:t>
                      </a:r>
                      <a:r>
                        <a:rPr lang="en-US" sz="1200" dirty="0">
                          <a:solidFill>
                            <a:srgbClr val="000000"/>
                          </a:solidFill>
                          <a:latin typeface="Lazydog"/>
                          <a:ea typeface="Lazydog"/>
                          <a:cs typeface="Lazydog"/>
                          <a:sym typeface="Lazydog"/>
                        </a:rPr>
                        <a:t> web</a:t>
                      </a:r>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$ 1,000,000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$ 500,000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918351">
                <a:tc>
                  <a:txBody>
                    <a:bodyPr/>
                    <a:lstStyle/>
                    <a:p>
                      <a:pPr algn="l">
                        <a:lnSpc>
                          <a:spcPts val="1679"/>
                        </a:lnSpc>
                        <a:defRPr/>
                      </a:pPr>
                      <a:r>
                        <a:rPr lang="en-US" sz="1200">
                          <a:solidFill>
                            <a:srgbClr val="000000"/>
                          </a:solidFill>
                          <a:latin typeface="Lazydog"/>
                          <a:ea typeface="Lazydog"/>
                          <a:cs typeface="Lazydog"/>
                          <a:sym typeface="Lazydog"/>
                        </a:rPr>
                        <a:t>Herramientas:</a:t>
                      </a:r>
                      <a:endParaRPr lang="en-US" sz="1100"/>
                    </a:p>
                    <a:p>
                      <a:pPr algn="l">
                        <a:lnSpc>
                          <a:spcPts val="1679"/>
                        </a:lnSpc>
                      </a:pPr>
                      <a:r>
                        <a:rPr lang="en-US" sz="1200">
                          <a:solidFill>
                            <a:srgbClr val="000000"/>
                          </a:solidFill>
                          <a:latin typeface="Lazydog"/>
                          <a:ea typeface="Lazydog"/>
                          <a:cs typeface="Lazydog"/>
                          <a:sym typeface="Lazydog"/>
                        </a:rPr>
                        <a:t>  marketing digital</a:t>
                      </a:r>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$ 5,000,000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$ 8,400.000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918351">
                <a:tc>
                  <a:txBody>
                    <a:bodyPr/>
                    <a:lstStyle/>
                    <a:p>
                      <a:pPr algn="l">
                        <a:lnSpc>
                          <a:spcPts val="1679"/>
                        </a:lnSpc>
                        <a:defRPr/>
                      </a:pPr>
                      <a:r>
                        <a:rPr lang="en-US" sz="1200">
                          <a:solidFill>
                            <a:srgbClr val="000000"/>
                          </a:solidFill>
                          <a:latin typeface="Lazydog"/>
                          <a:ea typeface="Lazydog"/>
                          <a:cs typeface="Lazydog"/>
                          <a:sym typeface="Lazydog"/>
                        </a:rPr>
                        <a:t>Herramientas:</a:t>
                      </a:r>
                      <a:endParaRPr lang="en-US" sz="1100"/>
                    </a:p>
                    <a:p>
                      <a:pPr algn="l">
                        <a:lnSpc>
                          <a:spcPts val="1679"/>
                        </a:lnSpc>
                      </a:pPr>
                      <a:r>
                        <a:rPr lang="en-US" sz="1200">
                          <a:solidFill>
                            <a:srgbClr val="000000"/>
                          </a:solidFill>
                          <a:latin typeface="Lazydog"/>
                          <a:ea typeface="Lazydog"/>
                          <a:cs typeface="Lazydog"/>
                          <a:sym typeface="Lazydog"/>
                        </a:rPr>
                        <a:t>  colaboracion y comunicación</a:t>
                      </a:r>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$ 600,000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$ 300.000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918351">
                <a:tc>
                  <a:txBody>
                    <a:bodyPr/>
                    <a:lstStyle/>
                    <a:p>
                      <a:pPr algn="l">
                        <a:lnSpc>
                          <a:spcPts val="1679"/>
                        </a:lnSpc>
                        <a:defRPr/>
                      </a:pPr>
                      <a:r>
                        <a:rPr lang="en-US" sz="1200">
                          <a:solidFill>
                            <a:srgbClr val="000000"/>
                          </a:solidFill>
                          <a:latin typeface="Lazydog"/>
                          <a:ea typeface="Lazydog"/>
                          <a:cs typeface="Lazydog"/>
                          <a:sym typeface="Lazydog"/>
                        </a:rPr>
                        <a:t>muebles:</a:t>
                      </a:r>
                      <a:endParaRPr lang="en-US" sz="1100"/>
                    </a:p>
                    <a:p>
                      <a:pPr algn="l">
                        <a:lnSpc>
                          <a:spcPts val="1679"/>
                        </a:lnSpc>
                      </a:pPr>
                      <a:r>
                        <a:rPr lang="en-US" sz="1200">
                          <a:solidFill>
                            <a:srgbClr val="000000"/>
                          </a:solidFill>
                          <a:latin typeface="Lazydog"/>
                          <a:ea typeface="Lazydog"/>
                          <a:cs typeface="Lazydog"/>
                          <a:sym typeface="Lazydog"/>
                        </a:rPr>
                        <a:t>  computadores</a:t>
                      </a:r>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Lazydog"/>
                          <a:ea typeface="Lazydog"/>
                          <a:cs typeface="Lazydog"/>
                          <a:sym typeface="Lazydog"/>
                        </a:rPr>
                        <a:t> $ 2,000,000</a:t>
                      </a:r>
                      <a:endParaRPr lang="en-US" sz="110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$ 1,200,000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918351">
                <a:tc>
                  <a:txBody>
                    <a:bodyPr/>
                    <a:lstStyle/>
                    <a:p>
                      <a:pPr algn="l">
                        <a:lnSpc>
                          <a:spcPts val="1679"/>
                        </a:lnSpc>
                        <a:defRPr/>
                      </a:pPr>
                      <a:r>
                        <a:rPr lang="en-US" sz="1200">
                          <a:solidFill>
                            <a:srgbClr val="000000"/>
                          </a:solidFill>
                          <a:latin typeface="Lazydog"/>
                          <a:ea typeface="Lazydog"/>
                          <a:cs typeface="Lazydog"/>
                          <a:sym typeface="Lazydog"/>
                        </a:rPr>
                        <a:t>muebles:</a:t>
                      </a:r>
                      <a:endParaRPr lang="en-US" sz="1100"/>
                    </a:p>
                    <a:p>
                      <a:pPr algn="l">
                        <a:lnSpc>
                          <a:spcPts val="1679"/>
                        </a:lnSpc>
                      </a:pPr>
                      <a:r>
                        <a:rPr lang="en-US" sz="1200">
                          <a:solidFill>
                            <a:srgbClr val="000000"/>
                          </a:solidFill>
                          <a:latin typeface="Lazydog"/>
                          <a:ea typeface="Lazydog"/>
                          <a:cs typeface="Lazydog"/>
                          <a:sym typeface="Lazydog"/>
                        </a:rPr>
                        <a:t>  escritorios</a:t>
                      </a:r>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$ 400,000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$ 260,000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918351">
                <a:tc>
                  <a:txBody>
                    <a:bodyPr/>
                    <a:lstStyle/>
                    <a:p>
                      <a:pPr algn="l">
                        <a:lnSpc>
                          <a:spcPts val="1679"/>
                        </a:lnSpc>
                        <a:defRPr/>
                      </a:pPr>
                      <a:r>
                        <a:rPr lang="en-US" sz="1200" dirty="0">
                          <a:solidFill>
                            <a:srgbClr val="000000"/>
                          </a:solidFill>
                          <a:latin typeface="Lazydog"/>
                          <a:ea typeface="Lazydog"/>
                          <a:cs typeface="Lazydog"/>
                          <a:sym typeface="Lazydog"/>
                        </a:rPr>
                        <a:t>Equipos de</a:t>
                      </a:r>
                      <a:endParaRPr lang="en-US" sz="1100" dirty="0"/>
                    </a:p>
                    <a:p>
                      <a:pPr algn="l">
                        <a:lnSpc>
                          <a:spcPts val="1679"/>
                        </a:lnSpc>
                      </a:pPr>
                      <a:r>
                        <a:rPr lang="en-US" sz="1200" dirty="0">
                          <a:solidFill>
                            <a:srgbClr val="000000"/>
                          </a:solidFill>
                          <a:latin typeface="Lazydog"/>
                          <a:ea typeface="Lazydog"/>
                          <a:cs typeface="Lazydog"/>
                          <a:sym typeface="Lazydog"/>
                        </a:rPr>
                        <a:t>  computo: servidores para hosting</a:t>
                      </a:r>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a:solidFill>
                            <a:srgbClr val="000000"/>
                          </a:solidFill>
                          <a:latin typeface="Lazydog"/>
                          <a:ea typeface="Lazydog"/>
                          <a:cs typeface="Lazydog"/>
                          <a:sym typeface="Lazydog"/>
                        </a:rPr>
                        <a:t> $ 30,000,000</a:t>
                      </a:r>
                      <a:endParaRPr lang="en-US" sz="110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$ 15,000,000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918351">
                <a:tc>
                  <a:txBody>
                    <a:bodyPr/>
                    <a:lstStyle/>
                    <a:p>
                      <a:pPr algn="l">
                        <a:lnSpc>
                          <a:spcPts val="1679"/>
                        </a:lnSpc>
                        <a:defRPr/>
                      </a:pPr>
                      <a:r>
                        <a:rPr lang="en-US" sz="1200" dirty="0">
                          <a:solidFill>
                            <a:srgbClr val="000000"/>
                          </a:solidFill>
                          <a:latin typeface="Lazydog"/>
                          <a:ea typeface="Lazydog"/>
                          <a:cs typeface="Lazydog"/>
                          <a:sym typeface="Lazydog"/>
                        </a:rPr>
                        <a:t>Equipos de</a:t>
                      </a:r>
                      <a:endParaRPr lang="en-US" sz="1100" dirty="0"/>
                    </a:p>
                    <a:p>
                      <a:pPr algn="l">
                        <a:lnSpc>
                          <a:spcPts val="1679"/>
                        </a:lnSpc>
                      </a:pPr>
                      <a:r>
                        <a:rPr lang="en-US" sz="1200" dirty="0">
                          <a:solidFill>
                            <a:srgbClr val="000000"/>
                          </a:solidFill>
                          <a:latin typeface="Lazydog"/>
                          <a:ea typeface="Lazydog"/>
                          <a:cs typeface="Lazydog"/>
                          <a:sym typeface="Lazydog"/>
                        </a:rPr>
                        <a:t>computo: mouse ergonomico</a:t>
                      </a:r>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$ 400,000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marL="0" marR="0" lvl="0" indent="0" algn="l" defTabSz="914400" rtl="0" eaLnBrk="1" fontAlgn="auto" latinLnBrk="0" hangingPunct="1">
                        <a:lnSpc>
                          <a:spcPts val="1679"/>
                        </a:lnSpc>
                        <a:spcBef>
                          <a:spcPts val="0"/>
                        </a:spcBef>
                        <a:spcAft>
                          <a:spcPts val="0"/>
                        </a:spcAft>
                        <a:buClrTx/>
                        <a:buSzTx/>
                        <a:buFontTx/>
                        <a:buNone/>
                        <a:tabLst/>
                        <a:defRPr/>
                      </a:pPr>
                      <a:r>
                        <a:rPr lang="en-US" sz="1200" dirty="0">
                          <a:solidFill>
                            <a:srgbClr val="000000"/>
                          </a:solidFill>
                          <a:latin typeface="Lazydog"/>
                          <a:ea typeface="Lazydog"/>
                          <a:cs typeface="Lazydog"/>
                          <a:sym typeface="Lazydog"/>
                        </a:rPr>
                        <a:t> $ 200,000</a:t>
                      </a:r>
                      <a:endParaRPr lang="en-US" sz="1100" dirty="0"/>
                    </a:p>
                    <a:p>
                      <a:pPr algn="l">
                        <a:lnSpc>
                          <a:spcPts val="1679"/>
                        </a:lnSpc>
                        <a:defRPr/>
                      </a:pP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918351">
                <a:tc>
                  <a:txBody>
                    <a:bodyPr/>
                    <a:lstStyle/>
                    <a:p>
                      <a:pPr algn="ctr">
                        <a:lnSpc>
                          <a:spcPts val="1679"/>
                        </a:lnSpc>
                        <a:defRPr/>
                      </a:pPr>
                      <a:r>
                        <a:rPr lang="en-US" sz="2800" dirty="0">
                          <a:solidFill>
                            <a:srgbClr val="000000"/>
                          </a:solidFill>
                          <a:latin typeface="Lazydog"/>
                          <a:ea typeface="Lazydog"/>
                          <a:cs typeface="Lazydog"/>
                          <a:sym typeface="Lazydog"/>
                        </a:rPr>
                        <a:t>TOTAL</a:t>
                      </a:r>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$ 43.100.000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tc>
                  <a:txBody>
                    <a:bodyPr/>
                    <a:lstStyle/>
                    <a:p>
                      <a:pPr algn="l">
                        <a:lnSpc>
                          <a:spcPts val="1679"/>
                        </a:lnSpc>
                        <a:defRPr/>
                      </a:pPr>
                      <a:r>
                        <a:rPr lang="en-US" sz="1200" dirty="0">
                          <a:solidFill>
                            <a:srgbClr val="000000"/>
                          </a:solidFill>
                          <a:latin typeface="Lazydog"/>
                          <a:ea typeface="Lazydog"/>
                          <a:cs typeface="Lazydog"/>
                          <a:sym typeface="Lazydog"/>
                        </a:rPr>
                        <a:t>$ 29.150.000</a:t>
                      </a:r>
                      <a:endParaRPr lang="en-US" sz="1100" dirty="0"/>
                    </a:p>
                  </a:txBody>
                  <a:tcPr marL="95250" marR="95250" marT="95250" marB="9525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bl>
          </a:graphicData>
        </a:graphic>
      </p:graphicFrame>
      <p:sp>
        <p:nvSpPr>
          <p:cNvPr id="9" name="Freeform 9"/>
          <p:cNvSpPr/>
          <p:nvPr/>
        </p:nvSpPr>
        <p:spPr>
          <a:xfrm>
            <a:off x="15605674" y="0"/>
            <a:ext cx="2331020" cy="2331020"/>
          </a:xfrm>
          <a:custGeom>
            <a:avLst/>
            <a:gdLst/>
            <a:ahLst/>
            <a:cxnLst/>
            <a:rect l="l" t="t" r="r" b="b"/>
            <a:pathLst>
              <a:path w="2331020" h="2331020">
                <a:moveTo>
                  <a:pt x="0" y="0"/>
                </a:moveTo>
                <a:lnTo>
                  <a:pt x="2331020" y="0"/>
                </a:lnTo>
                <a:lnTo>
                  <a:pt x="2331020" y="2331020"/>
                </a:lnTo>
                <a:lnTo>
                  <a:pt x="0" y="2331020"/>
                </a:lnTo>
                <a:lnTo>
                  <a:pt x="0" y="0"/>
                </a:lnTo>
                <a:close/>
              </a:path>
            </a:pathLst>
          </a:custGeom>
          <a:blipFill>
            <a:blip r:embed="rId10"/>
            <a:stretch>
              <a:fillRect/>
            </a:stretch>
          </a:blipFill>
        </p:spPr>
        <p:txBody>
          <a:bodyPr/>
          <a:lstStyle/>
          <a:p>
            <a:endParaRPr lang="es-CO"/>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a:off x="2139423" y="-1598406"/>
            <a:ext cx="14009155" cy="13483811"/>
          </a:xfrm>
          <a:custGeom>
            <a:avLst/>
            <a:gdLst/>
            <a:ahLst/>
            <a:cxnLst/>
            <a:rect l="l" t="t" r="r" b="b"/>
            <a:pathLst>
              <a:path w="14009155" h="13483811">
                <a:moveTo>
                  <a:pt x="0" y="0"/>
                </a:moveTo>
                <a:lnTo>
                  <a:pt x="14009154" y="0"/>
                </a:lnTo>
                <a:lnTo>
                  <a:pt x="14009154" y="13483812"/>
                </a:lnTo>
                <a:lnTo>
                  <a:pt x="0" y="13483812"/>
                </a:lnTo>
                <a:lnTo>
                  <a:pt x="0" y="0"/>
                </a:lnTo>
                <a:close/>
              </a:path>
            </a:pathLst>
          </a:custGeom>
          <a:blipFill>
            <a:blip r:embed="rId3"/>
            <a:stretch>
              <a:fillRect/>
            </a:stretch>
          </a:blipFill>
        </p:spPr>
        <p:txBody>
          <a:bodyPr/>
          <a:lstStyle/>
          <a:p>
            <a:endParaRPr lang="es-CO"/>
          </a:p>
        </p:txBody>
      </p:sp>
      <p:sp>
        <p:nvSpPr>
          <p:cNvPr id="4" name="Freeform 4"/>
          <p:cNvSpPr/>
          <p:nvPr/>
        </p:nvSpPr>
        <p:spPr>
          <a:xfrm>
            <a:off x="7947786" y="2909485"/>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s-CO"/>
          </a:p>
        </p:txBody>
      </p:sp>
      <p:sp>
        <p:nvSpPr>
          <p:cNvPr id="5" name="Freeform 5"/>
          <p:cNvSpPr/>
          <p:nvPr/>
        </p:nvSpPr>
        <p:spPr>
          <a:xfrm rot="1324530">
            <a:off x="-1050153" y="-907951"/>
            <a:ext cx="3532220" cy="5250597"/>
          </a:xfrm>
          <a:custGeom>
            <a:avLst/>
            <a:gdLst/>
            <a:ahLst/>
            <a:cxnLst/>
            <a:rect l="l" t="t" r="r" b="b"/>
            <a:pathLst>
              <a:path w="3532220" h="5250597">
                <a:moveTo>
                  <a:pt x="0" y="0"/>
                </a:moveTo>
                <a:lnTo>
                  <a:pt x="3532220" y="0"/>
                </a:lnTo>
                <a:lnTo>
                  <a:pt x="3532220" y="5250596"/>
                </a:lnTo>
                <a:lnTo>
                  <a:pt x="0" y="525059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s-CO"/>
          </a:p>
        </p:txBody>
      </p:sp>
      <p:sp>
        <p:nvSpPr>
          <p:cNvPr id="6" name="Freeform 6"/>
          <p:cNvSpPr/>
          <p:nvPr/>
        </p:nvSpPr>
        <p:spPr>
          <a:xfrm>
            <a:off x="-198259" y="7770606"/>
            <a:ext cx="2453917" cy="4114800"/>
          </a:xfrm>
          <a:custGeom>
            <a:avLst/>
            <a:gdLst/>
            <a:ahLst/>
            <a:cxnLst/>
            <a:rect l="l" t="t" r="r" b="b"/>
            <a:pathLst>
              <a:path w="2453917" h="4114800">
                <a:moveTo>
                  <a:pt x="0" y="0"/>
                </a:moveTo>
                <a:lnTo>
                  <a:pt x="2453918" y="0"/>
                </a:lnTo>
                <a:lnTo>
                  <a:pt x="2453918"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s-CO"/>
          </a:p>
        </p:txBody>
      </p:sp>
      <p:sp>
        <p:nvSpPr>
          <p:cNvPr id="7" name="TextBox 7"/>
          <p:cNvSpPr txBox="1"/>
          <p:nvPr/>
        </p:nvSpPr>
        <p:spPr>
          <a:xfrm>
            <a:off x="1509667" y="3515138"/>
            <a:ext cx="15268665" cy="3085402"/>
          </a:xfrm>
          <a:prstGeom prst="rect">
            <a:avLst/>
          </a:prstGeom>
        </p:spPr>
        <p:txBody>
          <a:bodyPr lIns="0" tIns="0" rIns="0" bIns="0" rtlCol="0" anchor="t">
            <a:spAutoFit/>
          </a:bodyPr>
          <a:lstStyle/>
          <a:p>
            <a:pPr algn="ctr">
              <a:lnSpc>
                <a:spcPts val="12018"/>
              </a:lnSpc>
            </a:pPr>
            <a:r>
              <a:rPr lang="en-US" sz="10635">
                <a:solidFill>
                  <a:srgbClr val="000000"/>
                </a:solidFill>
                <a:latin typeface="Lazydog"/>
                <a:ea typeface="Lazydog"/>
                <a:cs typeface="Lazydog"/>
                <a:sym typeface="Lazydog"/>
              </a:rPr>
              <a:t>Muchas Gracias</a:t>
            </a:r>
          </a:p>
          <a:p>
            <a:pPr algn="ctr">
              <a:lnSpc>
                <a:spcPts val="12018"/>
              </a:lnSpc>
            </a:pPr>
            <a:r>
              <a:rPr lang="en-US" sz="10635">
                <a:solidFill>
                  <a:srgbClr val="000000"/>
                </a:solidFill>
                <a:latin typeface="Lazydog"/>
                <a:ea typeface="Lazydog"/>
                <a:cs typeface="Lazydog"/>
                <a:sym typeface="Lazydog"/>
              </a:rPr>
              <a:t> por su atención</a:t>
            </a:r>
          </a:p>
        </p:txBody>
      </p:sp>
      <p:sp>
        <p:nvSpPr>
          <p:cNvPr id="8" name="Freeform 8"/>
          <p:cNvSpPr/>
          <p:nvPr/>
        </p:nvSpPr>
        <p:spPr>
          <a:xfrm>
            <a:off x="257934" y="111434"/>
            <a:ext cx="2176488" cy="2176488"/>
          </a:xfrm>
          <a:custGeom>
            <a:avLst/>
            <a:gdLst/>
            <a:ahLst/>
            <a:cxnLst/>
            <a:rect l="l" t="t" r="r" b="b"/>
            <a:pathLst>
              <a:path w="2176488" h="2176488">
                <a:moveTo>
                  <a:pt x="0" y="0"/>
                </a:moveTo>
                <a:lnTo>
                  <a:pt x="2176488" y="0"/>
                </a:lnTo>
                <a:lnTo>
                  <a:pt x="2176488" y="2176488"/>
                </a:lnTo>
                <a:lnTo>
                  <a:pt x="0" y="2176488"/>
                </a:lnTo>
                <a:lnTo>
                  <a:pt x="0" y="0"/>
                </a:lnTo>
                <a:close/>
              </a:path>
            </a:pathLst>
          </a:custGeom>
          <a:blipFill>
            <a:blip r:embed="rId10"/>
            <a:stretch>
              <a:fillRect/>
            </a:stretch>
          </a:blipFill>
        </p:spPr>
        <p:txBody>
          <a:bodyPr/>
          <a:lstStyle/>
          <a:p>
            <a:endParaRPr lang="es-CO"/>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rot="6945466">
            <a:off x="-314661" y="6721830"/>
            <a:ext cx="2686721" cy="3993775"/>
          </a:xfrm>
          <a:custGeom>
            <a:avLst/>
            <a:gdLst/>
            <a:ahLst/>
            <a:cxnLst/>
            <a:rect l="l" t="t" r="r" b="b"/>
            <a:pathLst>
              <a:path w="2686721" h="3993775">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grpSp>
        <p:nvGrpSpPr>
          <p:cNvPr id="4" name="Group 4"/>
          <p:cNvGrpSpPr/>
          <p:nvPr/>
        </p:nvGrpSpPr>
        <p:grpSpPr>
          <a:xfrm>
            <a:off x="1028700" y="2573479"/>
            <a:ext cx="9566433" cy="7217829"/>
            <a:chOff x="0" y="0"/>
            <a:chExt cx="2519554" cy="1900992"/>
          </a:xfrm>
        </p:grpSpPr>
        <p:sp>
          <p:nvSpPr>
            <p:cNvPr id="5" name="Freeform 5"/>
            <p:cNvSpPr/>
            <p:nvPr/>
          </p:nvSpPr>
          <p:spPr>
            <a:xfrm>
              <a:off x="0" y="0"/>
              <a:ext cx="2519555" cy="1900992"/>
            </a:xfrm>
            <a:custGeom>
              <a:avLst/>
              <a:gdLst/>
              <a:ahLst/>
              <a:cxnLst/>
              <a:rect l="l" t="t" r="r" b="b"/>
              <a:pathLst>
                <a:path w="2519555" h="1900992">
                  <a:moveTo>
                    <a:pt x="0" y="0"/>
                  </a:moveTo>
                  <a:lnTo>
                    <a:pt x="2519555" y="0"/>
                  </a:lnTo>
                  <a:lnTo>
                    <a:pt x="2519555" y="1900992"/>
                  </a:lnTo>
                  <a:lnTo>
                    <a:pt x="0" y="1900992"/>
                  </a:lnTo>
                  <a:close/>
                </a:path>
              </a:pathLst>
            </a:custGeom>
            <a:solidFill>
              <a:srgbClr val="DFECE0"/>
            </a:solidFill>
          </p:spPr>
          <p:txBody>
            <a:bodyPr/>
            <a:lstStyle/>
            <a:p>
              <a:endParaRPr lang="es-CO"/>
            </a:p>
          </p:txBody>
        </p:sp>
        <p:sp>
          <p:nvSpPr>
            <p:cNvPr id="6" name="TextBox 6"/>
            <p:cNvSpPr txBox="1"/>
            <p:nvPr/>
          </p:nvSpPr>
          <p:spPr>
            <a:xfrm>
              <a:off x="0" y="-38100"/>
              <a:ext cx="2519554" cy="1939092"/>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509667" y="1337134"/>
            <a:ext cx="15268665" cy="1236345"/>
          </a:xfrm>
          <a:prstGeom prst="rect">
            <a:avLst/>
          </a:prstGeom>
        </p:spPr>
        <p:txBody>
          <a:bodyPr lIns="0" tIns="0" rIns="0" bIns="0" rtlCol="0" anchor="t">
            <a:spAutoFit/>
          </a:bodyPr>
          <a:lstStyle/>
          <a:p>
            <a:pPr algn="l">
              <a:lnSpc>
                <a:spcPts val="10080"/>
              </a:lnSpc>
            </a:pPr>
            <a:r>
              <a:rPr lang="en-US" sz="7200">
                <a:solidFill>
                  <a:srgbClr val="3D593D"/>
                </a:solidFill>
                <a:latin typeface="Lazydog"/>
                <a:ea typeface="Lazydog"/>
                <a:cs typeface="Lazydog"/>
                <a:sym typeface="Lazydog"/>
              </a:rPr>
              <a:t>pitch de ascensor:</a:t>
            </a:r>
          </a:p>
        </p:txBody>
      </p:sp>
      <p:sp>
        <p:nvSpPr>
          <p:cNvPr id="8" name="Freeform 8"/>
          <p:cNvSpPr/>
          <p:nvPr/>
        </p:nvSpPr>
        <p:spPr>
          <a:xfrm rot="10147575">
            <a:off x="13906889" y="-2057400"/>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a:p>
        </p:txBody>
      </p:sp>
      <p:grpSp>
        <p:nvGrpSpPr>
          <p:cNvPr id="9" name="Group 9"/>
          <p:cNvGrpSpPr>
            <a:grpSpLocks noChangeAspect="1"/>
          </p:cNvGrpSpPr>
          <p:nvPr/>
        </p:nvGrpSpPr>
        <p:grpSpPr>
          <a:xfrm>
            <a:off x="10757646" y="700037"/>
            <a:ext cx="6765106" cy="9091271"/>
            <a:chOff x="0" y="0"/>
            <a:chExt cx="3663950" cy="4923790"/>
          </a:xfrm>
        </p:grpSpPr>
        <p:sp>
          <p:nvSpPr>
            <p:cNvPr id="10" name="Freeform 10"/>
            <p:cNvSpPr/>
            <p:nvPr/>
          </p:nvSpPr>
          <p:spPr>
            <a:xfrm>
              <a:off x="31750" y="31750"/>
              <a:ext cx="3600450" cy="4859020"/>
            </a:xfrm>
            <a:custGeom>
              <a:avLst/>
              <a:gdLst/>
              <a:ahLst/>
              <a:cxnLst/>
              <a:rect l="l" t="t" r="r" b="b"/>
              <a:pathLst>
                <a:path w="3600450" h="485902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7"/>
              <a:stretch>
                <a:fillRect r="-154633"/>
              </a:stretch>
            </a:blipFill>
          </p:spPr>
          <p:txBody>
            <a:bodyPr/>
            <a:lstStyle/>
            <a:p>
              <a:endParaRPr lang="es-CO"/>
            </a:p>
          </p:txBody>
        </p:sp>
        <p:sp>
          <p:nvSpPr>
            <p:cNvPr id="11" name="Freeform 11"/>
            <p:cNvSpPr/>
            <p:nvPr/>
          </p:nvSpPr>
          <p:spPr>
            <a:xfrm>
              <a:off x="0" y="0"/>
              <a:ext cx="3663950" cy="4923790"/>
            </a:xfrm>
            <a:custGeom>
              <a:avLst/>
              <a:gdLst/>
              <a:ahLst/>
              <a:cxnLst/>
              <a:rect l="l" t="t" r="r" b="b"/>
              <a:pathLst>
                <a:path w="3663950" h="492379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DFECE0"/>
            </a:solidFill>
          </p:spPr>
          <p:txBody>
            <a:bodyPr/>
            <a:lstStyle/>
            <a:p>
              <a:endParaRPr lang="es-CO"/>
            </a:p>
          </p:txBody>
        </p:sp>
      </p:grpSp>
      <p:sp>
        <p:nvSpPr>
          <p:cNvPr id="12" name="Freeform 12"/>
          <p:cNvSpPr/>
          <p:nvPr/>
        </p:nvSpPr>
        <p:spPr>
          <a:xfrm>
            <a:off x="79170" y="127685"/>
            <a:ext cx="1899059" cy="1899059"/>
          </a:xfrm>
          <a:custGeom>
            <a:avLst/>
            <a:gdLst/>
            <a:ahLst/>
            <a:cxnLst/>
            <a:rect l="l" t="t" r="r" b="b"/>
            <a:pathLst>
              <a:path w="1899059" h="1899059">
                <a:moveTo>
                  <a:pt x="0" y="0"/>
                </a:moveTo>
                <a:lnTo>
                  <a:pt x="1899060" y="0"/>
                </a:lnTo>
                <a:lnTo>
                  <a:pt x="1899060" y="1899059"/>
                </a:lnTo>
                <a:lnTo>
                  <a:pt x="0" y="1899059"/>
                </a:lnTo>
                <a:lnTo>
                  <a:pt x="0" y="0"/>
                </a:lnTo>
                <a:close/>
              </a:path>
            </a:pathLst>
          </a:custGeom>
          <a:blipFill>
            <a:blip r:embed="rId8"/>
            <a:stretch>
              <a:fillRect/>
            </a:stretch>
          </a:blipFill>
        </p:spPr>
        <p:txBody>
          <a:bodyPr/>
          <a:lstStyle/>
          <a:p>
            <a:endParaRPr lang="es-CO"/>
          </a:p>
        </p:txBody>
      </p:sp>
      <p:sp>
        <p:nvSpPr>
          <p:cNvPr id="13" name="TextBox 13"/>
          <p:cNvSpPr txBox="1"/>
          <p:nvPr/>
        </p:nvSpPr>
        <p:spPr>
          <a:xfrm>
            <a:off x="1355191" y="2721407"/>
            <a:ext cx="8088387" cy="6858635"/>
          </a:xfrm>
          <a:prstGeom prst="rect">
            <a:avLst/>
          </a:prstGeom>
        </p:spPr>
        <p:txBody>
          <a:bodyPr lIns="0" tIns="0" rIns="0" bIns="0" rtlCol="0" anchor="t">
            <a:spAutoFit/>
          </a:bodyPr>
          <a:lstStyle/>
          <a:p>
            <a:pPr algn="l">
              <a:lnSpc>
                <a:spcPts val="3640"/>
              </a:lnSpc>
            </a:pPr>
            <a:r>
              <a:rPr lang="en-US" sz="2600">
                <a:solidFill>
                  <a:srgbClr val="223022"/>
                </a:solidFill>
                <a:latin typeface="Klein"/>
                <a:ea typeface="Klein"/>
                <a:cs typeface="Klein"/>
                <a:sym typeface="Klein"/>
              </a:rPr>
              <a:t>Tours People es un proyecto que se dedica a ofrecer experiencias turísticas en San José del Guaviare a través de una plataforma tecnológica. Este lugar está lleno de naturaleza, tradiciones ancestrales e increíbles paisajes selváticos. Aquí podrás explorar un río de colores, pozos naturales, ver delfines rosados y descubrir pinturas rupestres en diferentes murales. A través de nuestras experiencia turísticas, promovemos la conservación de los bosques y sus especies asociadas. Queremos que nuestros visitantes se conecten con la cultura local y disfruten de la naturaleza, lo que contribuye al bienestar de las personas en San José del Guaviare.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a:off x="-3750983" y="7770606"/>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4" name="Freeform 4"/>
          <p:cNvSpPr/>
          <p:nvPr/>
        </p:nvSpPr>
        <p:spPr>
          <a:xfrm rot="8722272" flipH="1">
            <a:off x="15493190" y="-645632"/>
            <a:ext cx="3532220" cy="5250597"/>
          </a:xfrm>
          <a:custGeom>
            <a:avLst/>
            <a:gdLst/>
            <a:ahLst/>
            <a:cxnLst/>
            <a:rect l="l" t="t" r="r" b="b"/>
            <a:pathLst>
              <a:path w="3532220" h="5250597">
                <a:moveTo>
                  <a:pt x="3532220" y="0"/>
                </a:moveTo>
                <a:lnTo>
                  <a:pt x="0" y="0"/>
                </a:lnTo>
                <a:lnTo>
                  <a:pt x="0" y="5250596"/>
                </a:lnTo>
                <a:lnTo>
                  <a:pt x="3532220" y="5250596"/>
                </a:lnTo>
                <a:lnTo>
                  <a:pt x="353222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a:p>
        </p:txBody>
      </p:sp>
      <p:sp>
        <p:nvSpPr>
          <p:cNvPr id="5" name="Freeform 5"/>
          <p:cNvSpPr/>
          <p:nvPr/>
        </p:nvSpPr>
        <p:spPr>
          <a:xfrm flipH="1">
            <a:off x="16550780" y="8562451"/>
            <a:ext cx="3056701" cy="5125565"/>
          </a:xfrm>
          <a:custGeom>
            <a:avLst/>
            <a:gdLst/>
            <a:ahLst/>
            <a:cxnLst/>
            <a:rect l="l" t="t" r="r" b="b"/>
            <a:pathLst>
              <a:path w="3056701" h="5125565">
                <a:moveTo>
                  <a:pt x="3056701" y="0"/>
                </a:moveTo>
                <a:lnTo>
                  <a:pt x="0" y="0"/>
                </a:lnTo>
                <a:lnTo>
                  <a:pt x="0" y="5125565"/>
                </a:lnTo>
                <a:lnTo>
                  <a:pt x="3056701" y="5125565"/>
                </a:lnTo>
                <a:lnTo>
                  <a:pt x="3056701"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s-CO"/>
          </a:p>
        </p:txBody>
      </p:sp>
      <p:sp>
        <p:nvSpPr>
          <p:cNvPr id="6" name="Freeform 6"/>
          <p:cNvSpPr/>
          <p:nvPr/>
        </p:nvSpPr>
        <p:spPr>
          <a:xfrm>
            <a:off x="-3598583" y="7923006"/>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7" name="Freeform 7"/>
          <p:cNvSpPr/>
          <p:nvPr/>
        </p:nvSpPr>
        <p:spPr>
          <a:xfrm rot="5400000">
            <a:off x="2777359" y="3091268"/>
            <a:ext cx="3464750" cy="3464750"/>
          </a:xfrm>
          <a:custGeom>
            <a:avLst/>
            <a:gdLst/>
            <a:ahLst/>
            <a:cxnLst/>
            <a:rect l="l" t="t" r="r" b="b"/>
            <a:pathLst>
              <a:path w="3464750" h="3464750">
                <a:moveTo>
                  <a:pt x="0" y="0"/>
                </a:moveTo>
                <a:lnTo>
                  <a:pt x="3464750" y="0"/>
                </a:lnTo>
                <a:lnTo>
                  <a:pt x="3464750" y="3464750"/>
                </a:lnTo>
                <a:lnTo>
                  <a:pt x="0" y="346475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s-CO"/>
          </a:p>
        </p:txBody>
      </p:sp>
      <p:sp>
        <p:nvSpPr>
          <p:cNvPr id="8" name="Freeform 8"/>
          <p:cNvSpPr/>
          <p:nvPr/>
        </p:nvSpPr>
        <p:spPr>
          <a:xfrm rot="5400000">
            <a:off x="9199687" y="4091091"/>
            <a:ext cx="4079797" cy="2719865"/>
          </a:xfrm>
          <a:custGeom>
            <a:avLst/>
            <a:gdLst/>
            <a:ahLst/>
            <a:cxnLst/>
            <a:rect l="l" t="t" r="r" b="b"/>
            <a:pathLst>
              <a:path w="4079797" h="2719865">
                <a:moveTo>
                  <a:pt x="0" y="0"/>
                </a:moveTo>
                <a:lnTo>
                  <a:pt x="4079797" y="0"/>
                </a:lnTo>
                <a:lnTo>
                  <a:pt x="4079797" y="2719865"/>
                </a:lnTo>
                <a:lnTo>
                  <a:pt x="0" y="2719865"/>
                </a:lnTo>
                <a:lnTo>
                  <a:pt x="0" y="0"/>
                </a:lnTo>
                <a:close/>
              </a:path>
            </a:pathLst>
          </a:custGeom>
          <a:blipFill>
            <a:blip r:embed="rId9">
              <a:extLst>
                <a:ext uri="{96DAC541-7B7A-43D3-8B79-37D633B846F1}">
                  <asvg:svgBlip xmlns:asvg="http://schemas.microsoft.com/office/drawing/2016/SVG/main" r:embed="rId10"/>
                </a:ext>
              </a:extLst>
            </a:blip>
            <a:stretch>
              <a:fillRect l="-10092" t="-40138" r="-10092" b="-40138"/>
            </a:stretch>
          </a:blipFill>
        </p:spPr>
        <p:txBody>
          <a:bodyPr/>
          <a:lstStyle/>
          <a:p>
            <a:endParaRPr lang="es-CO"/>
          </a:p>
        </p:txBody>
      </p:sp>
      <p:sp>
        <p:nvSpPr>
          <p:cNvPr id="9" name="Freeform 9"/>
          <p:cNvSpPr/>
          <p:nvPr/>
        </p:nvSpPr>
        <p:spPr>
          <a:xfrm>
            <a:off x="5588297" y="2255895"/>
            <a:ext cx="4436558" cy="3076670"/>
          </a:xfrm>
          <a:custGeom>
            <a:avLst/>
            <a:gdLst/>
            <a:ahLst/>
            <a:cxnLst/>
            <a:rect l="l" t="t" r="r" b="b"/>
            <a:pathLst>
              <a:path w="4436558" h="3076670">
                <a:moveTo>
                  <a:pt x="0" y="0"/>
                </a:moveTo>
                <a:lnTo>
                  <a:pt x="4436558" y="0"/>
                </a:lnTo>
                <a:lnTo>
                  <a:pt x="4436558" y="3076669"/>
                </a:lnTo>
                <a:lnTo>
                  <a:pt x="0" y="3076669"/>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s-CO"/>
          </a:p>
        </p:txBody>
      </p:sp>
      <p:sp>
        <p:nvSpPr>
          <p:cNvPr id="10" name="Freeform 10"/>
          <p:cNvSpPr/>
          <p:nvPr/>
        </p:nvSpPr>
        <p:spPr>
          <a:xfrm>
            <a:off x="1661786" y="5956975"/>
            <a:ext cx="3997271" cy="2772033"/>
          </a:xfrm>
          <a:custGeom>
            <a:avLst/>
            <a:gdLst/>
            <a:ahLst/>
            <a:cxnLst/>
            <a:rect l="l" t="t" r="r" b="b"/>
            <a:pathLst>
              <a:path w="3997271" h="2772033">
                <a:moveTo>
                  <a:pt x="0" y="0"/>
                </a:moveTo>
                <a:lnTo>
                  <a:pt x="3997271" y="0"/>
                </a:lnTo>
                <a:lnTo>
                  <a:pt x="3997271" y="2772033"/>
                </a:lnTo>
                <a:lnTo>
                  <a:pt x="0" y="2772033"/>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s-CO"/>
          </a:p>
        </p:txBody>
      </p:sp>
      <p:sp>
        <p:nvSpPr>
          <p:cNvPr id="11" name="Freeform 11"/>
          <p:cNvSpPr/>
          <p:nvPr/>
        </p:nvSpPr>
        <p:spPr>
          <a:xfrm rot="-10800000">
            <a:off x="11473252" y="5332564"/>
            <a:ext cx="3998516" cy="2249165"/>
          </a:xfrm>
          <a:custGeom>
            <a:avLst/>
            <a:gdLst/>
            <a:ahLst/>
            <a:cxnLst/>
            <a:rect l="l" t="t" r="r" b="b"/>
            <a:pathLst>
              <a:path w="3998516" h="2249165">
                <a:moveTo>
                  <a:pt x="0" y="0"/>
                </a:moveTo>
                <a:lnTo>
                  <a:pt x="3998515" y="0"/>
                </a:lnTo>
                <a:lnTo>
                  <a:pt x="3998515" y="2249165"/>
                </a:lnTo>
                <a:lnTo>
                  <a:pt x="0" y="2249165"/>
                </a:lnTo>
                <a:lnTo>
                  <a:pt x="0" y="0"/>
                </a:lnTo>
                <a:close/>
              </a:path>
            </a:pathLst>
          </a:custGeom>
          <a:blipFill>
            <a:blip r:embed="rId9">
              <a:extLst>
                <a:ext uri="{96DAC541-7B7A-43D3-8B79-37D633B846F1}">
                  <asvg:svgBlip xmlns:asvg="http://schemas.microsoft.com/office/drawing/2016/SVG/main" r:embed="rId10"/>
                </a:ext>
              </a:extLst>
            </a:blip>
            <a:stretch>
              <a:fillRect t="-38888" b="-38888"/>
            </a:stretch>
          </a:blipFill>
        </p:spPr>
        <p:txBody>
          <a:bodyPr/>
          <a:lstStyle/>
          <a:p>
            <a:endParaRPr lang="es-CO"/>
          </a:p>
        </p:txBody>
      </p:sp>
      <p:sp>
        <p:nvSpPr>
          <p:cNvPr id="12" name="Freeform 12"/>
          <p:cNvSpPr/>
          <p:nvPr/>
        </p:nvSpPr>
        <p:spPr>
          <a:xfrm>
            <a:off x="12802992" y="7055973"/>
            <a:ext cx="3997271" cy="2772033"/>
          </a:xfrm>
          <a:custGeom>
            <a:avLst/>
            <a:gdLst/>
            <a:ahLst/>
            <a:cxnLst/>
            <a:rect l="l" t="t" r="r" b="b"/>
            <a:pathLst>
              <a:path w="3997271" h="2772033">
                <a:moveTo>
                  <a:pt x="0" y="0"/>
                </a:moveTo>
                <a:lnTo>
                  <a:pt x="3997271" y="0"/>
                </a:lnTo>
                <a:lnTo>
                  <a:pt x="3997271" y="2772033"/>
                </a:lnTo>
                <a:lnTo>
                  <a:pt x="0" y="2772033"/>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s-CO"/>
          </a:p>
        </p:txBody>
      </p:sp>
      <p:sp>
        <p:nvSpPr>
          <p:cNvPr id="13" name="Freeform 13"/>
          <p:cNvSpPr/>
          <p:nvPr/>
        </p:nvSpPr>
        <p:spPr>
          <a:xfrm>
            <a:off x="12394491" y="2498203"/>
            <a:ext cx="4656499" cy="3229195"/>
          </a:xfrm>
          <a:custGeom>
            <a:avLst/>
            <a:gdLst/>
            <a:ahLst/>
            <a:cxnLst/>
            <a:rect l="l" t="t" r="r" b="b"/>
            <a:pathLst>
              <a:path w="4656499" h="3229195">
                <a:moveTo>
                  <a:pt x="0" y="0"/>
                </a:moveTo>
                <a:lnTo>
                  <a:pt x="4656499" y="0"/>
                </a:lnTo>
                <a:lnTo>
                  <a:pt x="4656499" y="3229195"/>
                </a:lnTo>
                <a:lnTo>
                  <a:pt x="0" y="3229195"/>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s-CO"/>
          </a:p>
        </p:txBody>
      </p:sp>
      <p:sp>
        <p:nvSpPr>
          <p:cNvPr id="14" name="TextBox 14"/>
          <p:cNvSpPr txBox="1"/>
          <p:nvPr/>
        </p:nvSpPr>
        <p:spPr>
          <a:xfrm>
            <a:off x="445294" y="238573"/>
            <a:ext cx="13295423" cy="2187382"/>
          </a:xfrm>
          <a:prstGeom prst="rect">
            <a:avLst/>
          </a:prstGeom>
        </p:spPr>
        <p:txBody>
          <a:bodyPr lIns="0" tIns="0" rIns="0" bIns="0" rtlCol="0" anchor="t">
            <a:spAutoFit/>
          </a:bodyPr>
          <a:lstStyle/>
          <a:p>
            <a:pPr algn="l">
              <a:lnSpc>
                <a:spcPts val="8777"/>
              </a:lnSpc>
            </a:pPr>
            <a:r>
              <a:rPr lang="en-US" sz="6269">
                <a:solidFill>
                  <a:srgbClr val="3D593D"/>
                </a:solidFill>
                <a:latin typeface="Lazydog"/>
                <a:ea typeface="Lazydog"/>
                <a:cs typeface="Lazydog"/>
                <a:sym typeface="Lazydog"/>
              </a:rPr>
              <a:t>parte estructural de Nuestro Equipo:</a:t>
            </a:r>
          </a:p>
        </p:txBody>
      </p:sp>
      <p:sp>
        <p:nvSpPr>
          <p:cNvPr id="15" name="TextBox 15"/>
          <p:cNvSpPr txBox="1"/>
          <p:nvPr/>
        </p:nvSpPr>
        <p:spPr>
          <a:xfrm>
            <a:off x="5733499" y="2516593"/>
            <a:ext cx="4146154" cy="1254125"/>
          </a:xfrm>
          <a:prstGeom prst="rect">
            <a:avLst/>
          </a:prstGeom>
        </p:spPr>
        <p:txBody>
          <a:bodyPr lIns="0" tIns="0" rIns="0" bIns="0" rtlCol="0" anchor="t">
            <a:spAutoFit/>
          </a:bodyPr>
          <a:lstStyle/>
          <a:p>
            <a:pPr algn="ctr">
              <a:lnSpc>
                <a:spcPts val="4750"/>
              </a:lnSpc>
            </a:pPr>
            <a:r>
              <a:rPr lang="en-US" sz="5000">
                <a:solidFill>
                  <a:srgbClr val="FFFFFF"/>
                </a:solidFill>
                <a:latin typeface="Klein"/>
                <a:ea typeface="Klein"/>
                <a:cs typeface="Klein"/>
                <a:sym typeface="Klein"/>
              </a:rPr>
              <a:t>Director ejecutivo</a:t>
            </a:r>
          </a:p>
        </p:txBody>
      </p:sp>
      <p:sp>
        <p:nvSpPr>
          <p:cNvPr id="16" name="TextBox 16"/>
          <p:cNvSpPr txBox="1"/>
          <p:nvPr/>
        </p:nvSpPr>
        <p:spPr>
          <a:xfrm>
            <a:off x="1587345" y="6283154"/>
            <a:ext cx="4146154" cy="1254125"/>
          </a:xfrm>
          <a:prstGeom prst="rect">
            <a:avLst/>
          </a:prstGeom>
        </p:spPr>
        <p:txBody>
          <a:bodyPr lIns="0" tIns="0" rIns="0" bIns="0" rtlCol="0" anchor="t">
            <a:spAutoFit/>
          </a:bodyPr>
          <a:lstStyle/>
          <a:p>
            <a:pPr algn="ctr">
              <a:lnSpc>
                <a:spcPts val="4750"/>
              </a:lnSpc>
            </a:pPr>
            <a:r>
              <a:rPr lang="en-US" sz="5000">
                <a:solidFill>
                  <a:srgbClr val="FFFFFF"/>
                </a:solidFill>
                <a:latin typeface="Klein"/>
                <a:ea typeface="Klein"/>
                <a:cs typeface="Klein"/>
                <a:sym typeface="Klein"/>
              </a:rPr>
              <a:t>Director de negocios</a:t>
            </a:r>
          </a:p>
        </p:txBody>
      </p:sp>
      <p:sp>
        <p:nvSpPr>
          <p:cNvPr id="17" name="TextBox 17"/>
          <p:cNvSpPr txBox="1"/>
          <p:nvPr/>
        </p:nvSpPr>
        <p:spPr>
          <a:xfrm>
            <a:off x="12728550" y="7326106"/>
            <a:ext cx="4146154" cy="1254125"/>
          </a:xfrm>
          <a:prstGeom prst="rect">
            <a:avLst/>
          </a:prstGeom>
        </p:spPr>
        <p:txBody>
          <a:bodyPr lIns="0" tIns="0" rIns="0" bIns="0" rtlCol="0" anchor="t">
            <a:spAutoFit/>
          </a:bodyPr>
          <a:lstStyle/>
          <a:p>
            <a:pPr algn="ctr">
              <a:lnSpc>
                <a:spcPts val="4750"/>
              </a:lnSpc>
            </a:pPr>
            <a:r>
              <a:rPr lang="en-US" sz="5000">
                <a:solidFill>
                  <a:srgbClr val="FFFFFF"/>
                </a:solidFill>
                <a:latin typeface="Klein"/>
                <a:ea typeface="Klein"/>
                <a:cs typeface="Klein"/>
                <a:sym typeface="Klein"/>
              </a:rPr>
              <a:t>Diseñador grafico</a:t>
            </a:r>
          </a:p>
        </p:txBody>
      </p:sp>
      <p:sp>
        <p:nvSpPr>
          <p:cNvPr id="18" name="TextBox 18"/>
          <p:cNvSpPr txBox="1"/>
          <p:nvPr/>
        </p:nvSpPr>
        <p:spPr>
          <a:xfrm>
            <a:off x="5204022" y="4683942"/>
            <a:ext cx="4146154" cy="327027"/>
          </a:xfrm>
          <a:prstGeom prst="rect">
            <a:avLst/>
          </a:prstGeom>
        </p:spPr>
        <p:txBody>
          <a:bodyPr lIns="0" tIns="0" rIns="0" bIns="0" rtlCol="0" anchor="t">
            <a:spAutoFit/>
          </a:bodyPr>
          <a:lstStyle/>
          <a:p>
            <a:pPr algn="ctr">
              <a:lnSpc>
                <a:spcPts val="2375"/>
              </a:lnSpc>
            </a:pPr>
            <a:r>
              <a:rPr lang="en-US" sz="2500">
                <a:solidFill>
                  <a:srgbClr val="FFFFFF"/>
                </a:solidFill>
                <a:latin typeface="Klein"/>
                <a:ea typeface="Klein"/>
                <a:cs typeface="Klein"/>
                <a:sym typeface="Klein"/>
              </a:rPr>
              <a:t>Robert Moor</a:t>
            </a:r>
          </a:p>
        </p:txBody>
      </p:sp>
      <p:sp>
        <p:nvSpPr>
          <p:cNvPr id="19" name="TextBox 19"/>
          <p:cNvSpPr txBox="1"/>
          <p:nvPr/>
        </p:nvSpPr>
        <p:spPr>
          <a:xfrm>
            <a:off x="12552265" y="2804700"/>
            <a:ext cx="4498725" cy="606425"/>
          </a:xfrm>
          <a:prstGeom prst="rect">
            <a:avLst/>
          </a:prstGeom>
        </p:spPr>
        <p:txBody>
          <a:bodyPr lIns="0" tIns="0" rIns="0" bIns="0" rtlCol="0" anchor="t">
            <a:spAutoFit/>
          </a:bodyPr>
          <a:lstStyle/>
          <a:p>
            <a:pPr algn="ctr">
              <a:lnSpc>
                <a:spcPts val="4465"/>
              </a:lnSpc>
            </a:pPr>
            <a:r>
              <a:rPr lang="en-US" sz="4700">
                <a:solidFill>
                  <a:srgbClr val="FFFFFF"/>
                </a:solidFill>
                <a:latin typeface="Klein"/>
                <a:ea typeface="Klein"/>
                <a:cs typeface="Klein"/>
                <a:sym typeface="Klein"/>
              </a:rPr>
              <a:t>Programadora</a:t>
            </a:r>
          </a:p>
        </p:txBody>
      </p:sp>
      <p:sp>
        <p:nvSpPr>
          <p:cNvPr id="20" name="TextBox 20"/>
          <p:cNvSpPr txBox="1"/>
          <p:nvPr/>
        </p:nvSpPr>
        <p:spPr>
          <a:xfrm>
            <a:off x="11626063" y="5123997"/>
            <a:ext cx="4498725" cy="327027"/>
          </a:xfrm>
          <a:prstGeom prst="rect">
            <a:avLst/>
          </a:prstGeom>
        </p:spPr>
        <p:txBody>
          <a:bodyPr lIns="0" tIns="0" rIns="0" bIns="0" rtlCol="0" anchor="t">
            <a:spAutoFit/>
          </a:bodyPr>
          <a:lstStyle/>
          <a:p>
            <a:pPr algn="ctr">
              <a:lnSpc>
                <a:spcPts val="2375"/>
              </a:lnSpc>
            </a:pPr>
            <a:r>
              <a:rPr lang="en-US" sz="2500">
                <a:solidFill>
                  <a:srgbClr val="FFFFFF"/>
                </a:solidFill>
                <a:latin typeface="Klein"/>
                <a:ea typeface="Klein"/>
                <a:cs typeface="Klein"/>
                <a:sym typeface="Klein"/>
              </a:rPr>
              <a:t>Luisa Barbosa</a:t>
            </a:r>
          </a:p>
        </p:txBody>
      </p:sp>
      <p:sp>
        <p:nvSpPr>
          <p:cNvPr id="21" name="TextBox 21"/>
          <p:cNvSpPr txBox="1"/>
          <p:nvPr/>
        </p:nvSpPr>
        <p:spPr>
          <a:xfrm>
            <a:off x="879024" y="8102264"/>
            <a:ext cx="4146154" cy="339725"/>
          </a:xfrm>
          <a:prstGeom prst="rect">
            <a:avLst/>
          </a:prstGeom>
        </p:spPr>
        <p:txBody>
          <a:bodyPr lIns="0" tIns="0" rIns="0" bIns="0" rtlCol="0" anchor="t">
            <a:spAutoFit/>
          </a:bodyPr>
          <a:lstStyle/>
          <a:p>
            <a:pPr algn="ctr">
              <a:lnSpc>
                <a:spcPts val="2469"/>
              </a:lnSpc>
            </a:pPr>
            <a:r>
              <a:rPr lang="en-US" sz="2599">
                <a:solidFill>
                  <a:srgbClr val="FFFFFF"/>
                </a:solidFill>
                <a:latin typeface="Klein"/>
                <a:ea typeface="Klein"/>
                <a:cs typeface="Klein"/>
                <a:sym typeface="Klein"/>
              </a:rPr>
              <a:t>Diana Ardila</a:t>
            </a:r>
          </a:p>
        </p:txBody>
      </p:sp>
      <p:sp>
        <p:nvSpPr>
          <p:cNvPr id="22" name="TextBox 22"/>
          <p:cNvSpPr txBox="1"/>
          <p:nvPr/>
        </p:nvSpPr>
        <p:spPr>
          <a:xfrm>
            <a:off x="11948610" y="9118599"/>
            <a:ext cx="4731199" cy="327027"/>
          </a:xfrm>
          <a:prstGeom prst="rect">
            <a:avLst/>
          </a:prstGeom>
        </p:spPr>
        <p:txBody>
          <a:bodyPr lIns="0" tIns="0" rIns="0" bIns="0" rtlCol="0" anchor="t">
            <a:spAutoFit/>
          </a:bodyPr>
          <a:lstStyle/>
          <a:p>
            <a:pPr algn="ctr">
              <a:lnSpc>
                <a:spcPts val="2375"/>
              </a:lnSpc>
            </a:pPr>
            <a:r>
              <a:rPr lang="en-US" sz="2500">
                <a:solidFill>
                  <a:srgbClr val="FFFFFF"/>
                </a:solidFill>
                <a:latin typeface="Klein"/>
                <a:ea typeface="Klein"/>
                <a:cs typeface="Klein"/>
                <a:sym typeface="Klein"/>
              </a:rPr>
              <a:t>Dayana Tique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rot="-8974127">
            <a:off x="-1030114" y="-212223"/>
            <a:ext cx="2686721" cy="3993775"/>
          </a:xfrm>
          <a:custGeom>
            <a:avLst/>
            <a:gdLst/>
            <a:ahLst/>
            <a:cxnLst/>
            <a:rect l="l" t="t" r="r" b="b"/>
            <a:pathLst>
              <a:path w="2686721" h="3993775">
                <a:moveTo>
                  <a:pt x="0" y="0"/>
                </a:moveTo>
                <a:lnTo>
                  <a:pt x="2686721" y="0"/>
                </a:lnTo>
                <a:lnTo>
                  <a:pt x="2686721" y="3993775"/>
                </a:lnTo>
                <a:lnTo>
                  <a:pt x="0" y="399377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4" name="Freeform 4"/>
          <p:cNvSpPr/>
          <p:nvPr/>
        </p:nvSpPr>
        <p:spPr>
          <a:xfrm rot="10147575">
            <a:off x="14327772" y="7157131"/>
            <a:ext cx="5863057" cy="4114800"/>
          </a:xfrm>
          <a:custGeom>
            <a:avLst/>
            <a:gdLst/>
            <a:ahLst/>
            <a:cxnLst/>
            <a:rect l="l" t="t" r="r" b="b"/>
            <a:pathLst>
              <a:path w="5863057" h="4114800">
                <a:moveTo>
                  <a:pt x="0" y="0"/>
                </a:moveTo>
                <a:lnTo>
                  <a:pt x="5863056" y="0"/>
                </a:lnTo>
                <a:lnTo>
                  <a:pt x="5863056"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a:p>
        </p:txBody>
      </p:sp>
      <p:sp>
        <p:nvSpPr>
          <p:cNvPr id="5" name="Freeform 5"/>
          <p:cNvSpPr/>
          <p:nvPr/>
        </p:nvSpPr>
        <p:spPr>
          <a:xfrm rot="10669215">
            <a:off x="3598538" y="1249109"/>
            <a:ext cx="10454684" cy="10062633"/>
          </a:xfrm>
          <a:custGeom>
            <a:avLst/>
            <a:gdLst/>
            <a:ahLst/>
            <a:cxnLst/>
            <a:rect l="l" t="t" r="r" b="b"/>
            <a:pathLst>
              <a:path w="10454684" h="10062633">
                <a:moveTo>
                  <a:pt x="0" y="0"/>
                </a:moveTo>
                <a:lnTo>
                  <a:pt x="10454684" y="0"/>
                </a:lnTo>
                <a:lnTo>
                  <a:pt x="10454684" y="10062634"/>
                </a:lnTo>
                <a:lnTo>
                  <a:pt x="0" y="10062634"/>
                </a:lnTo>
                <a:lnTo>
                  <a:pt x="0" y="0"/>
                </a:lnTo>
                <a:close/>
              </a:path>
            </a:pathLst>
          </a:custGeom>
          <a:blipFill>
            <a:blip r:embed="rId7"/>
            <a:stretch>
              <a:fillRect/>
            </a:stretch>
          </a:blipFill>
        </p:spPr>
        <p:txBody>
          <a:bodyPr/>
          <a:lstStyle/>
          <a:p>
            <a:endParaRPr lang="es-CO"/>
          </a:p>
        </p:txBody>
      </p:sp>
      <p:grpSp>
        <p:nvGrpSpPr>
          <p:cNvPr id="6" name="Group 6"/>
          <p:cNvGrpSpPr/>
          <p:nvPr/>
        </p:nvGrpSpPr>
        <p:grpSpPr>
          <a:xfrm>
            <a:off x="921383" y="3273665"/>
            <a:ext cx="8921071" cy="6201419"/>
            <a:chOff x="0" y="0"/>
            <a:chExt cx="2349583" cy="1633296"/>
          </a:xfrm>
        </p:grpSpPr>
        <p:sp>
          <p:nvSpPr>
            <p:cNvPr id="7" name="Freeform 7"/>
            <p:cNvSpPr/>
            <p:nvPr/>
          </p:nvSpPr>
          <p:spPr>
            <a:xfrm>
              <a:off x="0" y="0"/>
              <a:ext cx="2349583" cy="1633295"/>
            </a:xfrm>
            <a:custGeom>
              <a:avLst/>
              <a:gdLst/>
              <a:ahLst/>
              <a:cxnLst/>
              <a:rect l="l" t="t" r="r" b="b"/>
              <a:pathLst>
                <a:path w="2349583" h="1633295">
                  <a:moveTo>
                    <a:pt x="0" y="0"/>
                  </a:moveTo>
                  <a:lnTo>
                    <a:pt x="2349583" y="0"/>
                  </a:lnTo>
                  <a:lnTo>
                    <a:pt x="2349583" y="1633295"/>
                  </a:lnTo>
                  <a:lnTo>
                    <a:pt x="0" y="1633295"/>
                  </a:lnTo>
                  <a:close/>
                </a:path>
              </a:pathLst>
            </a:custGeom>
            <a:solidFill>
              <a:srgbClr val="DFECE0"/>
            </a:solidFill>
          </p:spPr>
          <p:txBody>
            <a:bodyPr/>
            <a:lstStyle/>
            <a:p>
              <a:endParaRPr lang="es-CO"/>
            </a:p>
          </p:txBody>
        </p:sp>
        <p:sp>
          <p:nvSpPr>
            <p:cNvPr id="8" name="TextBox 8"/>
            <p:cNvSpPr txBox="1"/>
            <p:nvPr/>
          </p:nvSpPr>
          <p:spPr>
            <a:xfrm>
              <a:off x="0" y="-38100"/>
              <a:ext cx="2349583" cy="1671396"/>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0401414" y="3219396"/>
            <a:ext cx="7181746" cy="6309955"/>
            <a:chOff x="0" y="0"/>
            <a:chExt cx="925097" cy="812800"/>
          </a:xfrm>
        </p:grpSpPr>
        <p:sp>
          <p:nvSpPr>
            <p:cNvPr id="10" name="Freeform 10"/>
            <p:cNvSpPr/>
            <p:nvPr/>
          </p:nvSpPr>
          <p:spPr>
            <a:xfrm>
              <a:off x="0" y="0"/>
              <a:ext cx="925097" cy="812800"/>
            </a:xfrm>
            <a:custGeom>
              <a:avLst/>
              <a:gdLst/>
              <a:ahLst/>
              <a:cxnLst/>
              <a:rect l="l" t="t" r="r" b="b"/>
              <a:pathLst>
                <a:path w="925097" h="812800">
                  <a:moveTo>
                    <a:pt x="24794" y="0"/>
                  </a:moveTo>
                  <a:lnTo>
                    <a:pt x="900303" y="0"/>
                  </a:lnTo>
                  <a:cubicBezTo>
                    <a:pt x="913997" y="0"/>
                    <a:pt x="925097" y="11101"/>
                    <a:pt x="925097" y="24794"/>
                  </a:cubicBezTo>
                  <a:lnTo>
                    <a:pt x="925097" y="788006"/>
                  </a:lnTo>
                  <a:cubicBezTo>
                    <a:pt x="925097" y="794582"/>
                    <a:pt x="922485" y="800888"/>
                    <a:pt x="917835" y="805538"/>
                  </a:cubicBezTo>
                  <a:cubicBezTo>
                    <a:pt x="913186" y="810188"/>
                    <a:pt x="906879" y="812800"/>
                    <a:pt x="900303" y="812800"/>
                  </a:cubicBezTo>
                  <a:lnTo>
                    <a:pt x="24794" y="812800"/>
                  </a:lnTo>
                  <a:cubicBezTo>
                    <a:pt x="18218" y="812800"/>
                    <a:pt x="11912" y="810188"/>
                    <a:pt x="7262" y="805538"/>
                  </a:cubicBezTo>
                  <a:cubicBezTo>
                    <a:pt x="2612" y="800888"/>
                    <a:pt x="0" y="794582"/>
                    <a:pt x="0" y="788006"/>
                  </a:cubicBezTo>
                  <a:lnTo>
                    <a:pt x="0" y="24794"/>
                  </a:lnTo>
                  <a:cubicBezTo>
                    <a:pt x="0" y="18218"/>
                    <a:pt x="2612" y="11912"/>
                    <a:pt x="7262" y="7262"/>
                  </a:cubicBezTo>
                  <a:cubicBezTo>
                    <a:pt x="11912" y="2612"/>
                    <a:pt x="18218" y="0"/>
                    <a:pt x="24794" y="0"/>
                  </a:cubicBezTo>
                  <a:close/>
                </a:path>
              </a:pathLst>
            </a:custGeom>
            <a:blipFill>
              <a:blip r:embed="rId8"/>
              <a:stretch>
                <a:fillRect l="-18336" r="-18336"/>
              </a:stretch>
            </a:blipFill>
          </p:spPr>
          <p:txBody>
            <a:bodyPr/>
            <a:lstStyle/>
            <a:p>
              <a:endParaRPr lang="es-CO"/>
            </a:p>
          </p:txBody>
        </p:sp>
      </p:grpSp>
      <p:sp>
        <p:nvSpPr>
          <p:cNvPr id="11" name="TextBox 11"/>
          <p:cNvSpPr txBox="1"/>
          <p:nvPr/>
        </p:nvSpPr>
        <p:spPr>
          <a:xfrm>
            <a:off x="1575435" y="364320"/>
            <a:ext cx="15268665" cy="1236345"/>
          </a:xfrm>
          <a:prstGeom prst="rect">
            <a:avLst/>
          </a:prstGeom>
        </p:spPr>
        <p:txBody>
          <a:bodyPr lIns="0" tIns="0" rIns="0" bIns="0" rtlCol="0" anchor="t">
            <a:spAutoFit/>
          </a:bodyPr>
          <a:lstStyle/>
          <a:p>
            <a:pPr algn="ctr">
              <a:lnSpc>
                <a:spcPts val="10080"/>
              </a:lnSpc>
            </a:pPr>
            <a:r>
              <a:rPr lang="en-US" sz="7200">
                <a:solidFill>
                  <a:srgbClr val="3D593D"/>
                </a:solidFill>
                <a:latin typeface="Lazydog"/>
                <a:ea typeface="Lazydog"/>
                <a:cs typeface="Lazydog"/>
                <a:sym typeface="Lazydog"/>
              </a:rPr>
              <a:t>Problemas y solución </a:t>
            </a:r>
          </a:p>
        </p:txBody>
      </p:sp>
      <p:sp>
        <p:nvSpPr>
          <p:cNvPr id="12" name="TextBox 12"/>
          <p:cNvSpPr txBox="1"/>
          <p:nvPr/>
        </p:nvSpPr>
        <p:spPr>
          <a:xfrm>
            <a:off x="1240039" y="3476025"/>
            <a:ext cx="8007488" cy="6811672"/>
          </a:xfrm>
          <a:prstGeom prst="rect">
            <a:avLst/>
          </a:prstGeom>
        </p:spPr>
        <p:txBody>
          <a:bodyPr lIns="0" tIns="0" rIns="0" bIns="0" rtlCol="0" anchor="t">
            <a:spAutoFit/>
          </a:bodyPr>
          <a:lstStyle/>
          <a:p>
            <a:pPr algn="l">
              <a:lnSpc>
                <a:spcPts val="4128"/>
              </a:lnSpc>
            </a:pPr>
            <a:r>
              <a:rPr lang="en-US" sz="2948">
                <a:solidFill>
                  <a:srgbClr val="223022"/>
                </a:solidFill>
                <a:latin typeface="Klein"/>
                <a:ea typeface="Klein"/>
                <a:cs typeface="Klein"/>
                <a:sym typeface="Klein"/>
              </a:rPr>
              <a:t>El turismo en San José del Guaviare enfrenta varios desafíos, incluyendo el acceso limitado, preocupaciones en la seguridad, falta de infraestructura, preservación ambiental y promoción limitada. Es fundamental mejorar la infraestructura, garantizar la seguridad, desarrollar la oferta turística, promocionar la región, involucrar a las comunidades locales y fomentar prácticas sostenibles para abordar este asunto.</a:t>
            </a:r>
          </a:p>
          <a:p>
            <a:pPr algn="ctr">
              <a:lnSpc>
                <a:spcPts val="4128"/>
              </a:lnSpc>
            </a:pPr>
            <a:endParaRPr lang="en-US" sz="2948">
              <a:solidFill>
                <a:srgbClr val="223022"/>
              </a:solidFill>
              <a:latin typeface="Klein"/>
              <a:ea typeface="Klein"/>
              <a:cs typeface="Klein"/>
              <a:sym typeface="Klein"/>
            </a:endParaRPr>
          </a:p>
          <a:p>
            <a:pPr algn="ctr">
              <a:lnSpc>
                <a:spcPts val="4128"/>
              </a:lnSpc>
            </a:pPr>
            <a:endParaRPr lang="en-US" sz="2948">
              <a:solidFill>
                <a:srgbClr val="223022"/>
              </a:solidFill>
              <a:latin typeface="Klein"/>
              <a:ea typeface="Klein"/>
              <a:cs typeface="Klein"/>
              <a:sym typeface="Klein"/>
            </a:endParaRPr>
          </a:p>
        </p:txBody>
      </p:sp>
      <p:sp>
        <p:nvSpPr>
          <p:cNvPr id="13" name="Freeform 13"/>
          <p:cNvSpPr/>
          <p:nvPr/>
        </p:nvSpPr>
        <p:spPr>
          <a:xfrm>
            <a:off x="290509" y="277356"/>
            <a:ext cx="2192464" cy="2192464"/>
          </a:xfrm>
          <a:custGeom>
            <a:avLst/>
            <a:gdLst/>
            <a:ahLst/>
            <a:cxnLst/>
            <a:rect l="l" t="t" r="r" b="b"/>
            <a:pathLst>
              <a:path w="2192464" h="2192464">
                <a:moveTo>
                  <a:pt x="0" y="0"/>
                </a:moveTo>
                <a:lnTo>
                  <a:pt x="2192464" y="0"/>
                </a:lnTo>
                <a:lnTo>
                  <a:pt x="2192464" y="2192465"/>
                </a:lnTo>
                <a:lnTo>
                  <a:pt x="0" y="2192465"/>
                </a:lnTo>
                <a:lnTo>
                  <a:pt x="0" y="0"/>
                </a:lnTo>
                <a:close/>
              </a:path>
            </a:pathLst>
          </a:custGeom>
          <a:blipFill>
            <a:blip r:embed="rId9"/>
            <a:stretch>
              <a:fillRect/>
            </a:stretch>
          </a:blipFill>
        </p:spPr>
        <p:txBody>
          <a:bodyPr/>
          <a:lstStyle/>
          <a:p>
            <a:endParaRPr lang="es-CO"/>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rot="9303486">
            <a:off x="3480939" y="829730"/>
            <a:ext cx="11326122" cy="10901393"/>
          </a:xfrm>
          <a:custGeom>
            <a:avLst/>
            <a:gdLst/>
            <a:ahLst/>
            <a:cxnLst/>
            <a:rect l="l" t="t" r="r" b="b"/>
            <a:pathLst>
              <a:path w="11326122" h="10901393">
                <a:moveTo>
                  <a:pt x="0" y="0"/>
                </a:moveTo>
                <a:lnTo>
                  <a:pt x="11326122" y="0"/>
                </a:lnTo>
                <a:lnTo>
                  <a:pt x="11326122" y="10901392"/>
                </a:lnTo>
                <a:lnTo>
                  <a:pt x="0" y="10901392"/>
                </a:lnTo>
                <a:lnTo>
                  <a:pt x="0" y="0"/>
                </a:lnTo>
                <a:close/>
              </a:path>
            </a:pathLst>
          </a:custGeom>
          <a:blipFill>
            <a:blip r:embed="rId3"/>
            <a:stretch>
              <a:fillRect/>
            </a:stretch>
          </a:blipFill>
        </p:spPr>
        <p:txBody>
          <a:bodyPr/>
          <a:lstStyle/>
          <a:p>
            <a:endParaRPr lang="es-CO"/>
          </a:p>
        </p:txBody>
      </p:sp>
      <p:grpSp>
        <p:nvGrpSpPr>
          <p:cNvPr id="4" name="Group 4"/>
          <p:cNvGrpSpPr/>
          <p:nvPr/>
        </p:nvGrpSpPr>
        <p:grpSpPr>
          <a:xfrm>
            <a:off x="463640" y="3493705"/>
            <a:ext cx="9232903" cy="6384921"/>
            <a:chOff x="0" y="0"/>
            <a:chExt cx="2431711" cy="1681625"/>
          </a:xfrm>
        </p:grpSpPr>
        <p:sp>
          <p:nvSpPr>
            <p:cNvPr id="5" name="Freeform 5"/>
            <p:cNvSpPr/>
            <p:nvPr/>
          </p:nvSpPr>
          <p:spPr>
            <a:xfrm>
              <a:off x="0" y="0"/>
              <a:ext cx="2431711" cy="1681625"/>
            </a:xfrm>
            <a:custGeom>
              <a:avLst/>
              <a:gdLst/>
              <a:ahLst/>
              <a:cxnLst/>
              <a:rect l="l" t="t" r="r" b="b"/>
              <a:pathLst>
                <a:path w="2431711" h="1681625">
                  <a:moveTo>
                    <a:pt x="0" y="0"/>
                  </a:moveTo>
                  <a:lnTo>
                    <a:pt x="2431711" y="0"/>
                  </a:lnTo>
                  <a:lnTo>
                    <a:pt x="2431711" y="1681625"/>
                  </a:lnTo>
                  <a:lnTo>
                    <a:pt x="0" y="1681625"/>
                  </a:lnTo>
                  <a:close/>
                </a:path>
              </a:pathLst>
            </a:custGeom>
            <a:solidFill>
              <a:srgbClr val="86B696"/>
            </a:solidFill>
          </p:spPr>
          <p:txBody>
            <a:bodyPr/>
            <a:lstStyle/>
            <a:p>
              <a:endParaRPr lang="es-CO"/>
            </a:p>
          </p:txBody>
        </p:sp>
        <p:sp>
          <p:nvSpPr>
            <p:cNvPr id="6" name="TextBox 6"/>
            <p:cNvSpPr txBox="1"/>
            <p:nvPr/>
          </p:nvSpPr>
          <p:spPr>
            <a:xfrm>
              <a:off x="0" y="-38100"/>
              <a:ext cx="2431711" cy="1719725"/>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1028700" y="885825"/>
            <a:ext cx="15268665" cy="1236345"/>
          </a:xfrm>
          <a:prstGeom prst="rect">
            <a:avLst/>
          </a:prstGeom>
        </p:spPr>
        <p:txBody>
          <a:bodyPr lIns="0" tIns="0" rIns="0" bIns="0" rtlCol="0" anchor="t">
            <a:spAutoFit/>
          </a:bodyPr>
          <a:lstStyle/>
          <a:p>
            <a:pPr algn="ctr">
              <a:lnSpc>
                <a:spcPts val="10080"/>
              </a:lnSpc>
            </a:pPr>
            <a:r>
              <a:rPr lang="en-US" sz="7200">
                <a:solidFill>
                  <a:srgbClr val="3D593D"/>
                </a:solidFill>
                <a:latin typeface="Lazydog"/>
                <a:ea typeface="Lazydog"/>
                <a:cs typeface="Lazydog"/>
                <a:sym typeface="Lazydog"/>
              </a:rPr>
              <a:t>perspectivas y acciones </a:t>
            </a:r>
          </a:p>
        </p:txBody>
      </p:sp>
      <p:sp>
        <p:nvSpPr>
          <p:cNvPr id="8" name="Freeform 8"/>
          <p:cNvSpPr/>
          <p:nvPr/>
        </p:nvSpPr>
        <p:spPr>
          <a:xfrm>
            <a:off x="79170" y="127685"/>
            <a:ext cx="2183456" cy="2183456"/>
          </a:xfrm>
          <a:custGeom>
            <a:avLst/>
            <a:gdLst/>
            <a:ahLst/>
            <a:cxnLst/>
            <a:rect l="l" t="t" r="r" b="b"/>
            <a:pathLst>
              <a:path w="2183456" h="2183456">
                <a:moveTo>
                  <a:pt x="0" y="0"/>
                </a:moveTo>
                <a:lnTo>
                  <a:pt x="2183457" y="0"/>
                </a:lnTo>
                <a:lnTo>
                  <a:pt x="2183457" y="2183456"/>
                </a:lnTo>
                <a:lnTo>
                  <a:pt x="0" y="2183456"/>
                </a:lnTo>
                <a:lnTo>
                  <a:pt x="0" y="0"/>
                </a:lnTo>
                <a:close/>
              </a:path>
            </a:pathLst>
          </a:custGeom>
          <a:blipFill>
            <a:blip r:embed="rId4"/>
            <a:stretch>
              <a:fillRect/>
            </a:stretch>
          </a:blipFill>
        </p:spPr>
        <p:txBody>
          <a:bodyPr/>
          <a:lstStyle/>
          <a:p>
            <a:endParaRPr lang="es-CO"/>
          </a:p>
        </p:txBody>
      </p:sp>
      <p:sp>
        <p:nvSpPr>
          <p:cNvPr id="9" name="Freeform 9"/>
          <p:cNvSpPr/>
          <p:nvPr/>
        </p:nvSpPr>
        <p:spPr>
          <a:xfrm>
            <a:off x="10128861" y="3837833"/>
            <a:ext cx="7794340" cy="4885185"/>
          </a:xfrm>
          <a:custGeom>
            <a:avLst/>
            <a:gdLst/>
            <a:ahLst/>
            <a:cxnLst/>
            <a:rect l="l" t="t" r="r" b="b"/>
            <a:pathLst>
              <a:path w="7794340" h="4885185">
                <a:moveTo>
                  <a:pt x="0" y="0"/>
                </a:moveTo>
                <a:lnTo>
                  <a:pt x="7794340" y="0"/>
                </a:lnTo>
                <a:lnTo>
                  <a:pt x="7794340" y="4885186"/>
                </a:lnTo>
                <a:lnTo>
                  <a:pt x="0" y="4885186"/>
                </a:lnTo>
                <a:lnTo>
                  <a:pt x="0" y="0"/>
                </a:lnTo>
                <a:close/>
              </a:path>
            </a:pathLst>
          </a:custGeom>
          <a:blipFill>
            <a:blip r:embed="rId5"/>
            <a:stretch>
              <a:fillRect/>
            </a:stretch>
          </a:blipFill>
        </p:spPr>
        <p:txBody>
          <a:bodyPr/>
          <a:lstStyle/>
          <a:p>
            <a:endParaRPr lang="es-CO"/>
          </a:p>
        </p:txBody>
      </p:sp>
      <p:sp>
        <p:nvSpPr>
          <p:cNvPr id="10" name="TextBox 10"/>
          <p:cNvSpPr txBox="1"/>
          <p:nvPr/>
        </p:nvSpPr>
        <p:spPr>
          <a:xfrm>
            <a:off x="685184" y="2969024"/>
            <a:ext cx="8637580" cy="6565654"/>
          </a:xfrm>
          <a:prstGeom prst="rect">
            <a:avLst/>
          </a:prstGeom>
        </p:spPr>
        <p:txBody>
          <a:bodyPr lIns="0" tIns="0" rIns="0" bIns="0" rtlCol="0" anchor="t">
            <a:spAutoFit/>
          </a:bodyPr>
          <a:lstStyle/>
          <a:p>
            <a:pPr algn="ctr">
              <a:lnSpc>
                <a:spcPts val="3513"/>
              </a:lnSpc>
            </a:pPr>
            <a:endParaRPr/>
          </a:p>
          <a:p>
            <a:pPr algn="l">
              <a:lnSpc>
                <a:spcPts val="3513"/>
              </a:lnSpc>
            </a:pPr>
            <a:endParaRPr/>
          </a:p>
          <a:p>
            <a:pPr algn="l">
              <a:lnSpc>
                <a:spcPts val="3513"/>
              </a:lnSpc>
            </a:pPr>
            <a:r>
              <a:rPr lang="en-US" sz="2509">
                <a:solidFill>
                  <a:srgbClr val="000000"/>
                </a:solidFill>
                <a:latin typeface="Klein"/>
                <a:ea typeface="Klein"/>
                <a:cs typeface="Klein"/>
                <a:sym typeface="Klein"/>
              </a:rPr>
              <a:t>Hay varias perspectivas y acciones para desarrollar el turismo en el Guaviare. Estos son el ecoturismo, que destaca la biodiversidad; el turismo cultural, que muestra las tradiciones locales; el turismo de aventura, aprovechando los paisajes naturales; el turismo comunitario, involucrando a las comunidades locales; y el turismo histórico y arqueológico, destacando sitios de interés Diversas opciones pueden atraer diferentes tipos de turistas y beneficiarios del desarrollo económico y social de la región, al mismo tiempo que se mantiene un foco en la conservación ambiental y en el respeto a las comunidades locales.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rot="8722272" flipH="1">
            <a:off x="15493190" y="-645632"/>
            <a:ext cx="3532220" cy="5250597"/>
          </a:xfrm>
          <a:custGeom>
            <a:avLst/>
            <a:gdLst/>
            <a:ahLst/>
            <a:cxnLst/>
            <a:rect l="l" t="t" r="r" b="b"/>
            <a:pathLst>
              <a:path w="3532220" h="5250597">
                <a:moveTo>
                  <a:pt x="3532220" y="0"/>
                </a:moveTo>
                <a:lnTo>
                  <a:pt x="0" y="0"/>
                </a:lnTo>
                <a:lnTo>
                  <a:pt x="0" y="5250596"/>
                </a:lnTo>
                <a:lnTo>
                  <a:pt x="3532220" y="5250596"/>
                </a:lnTo>
                <a:lnTo>
                  <a:pt x="353222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4" name="Freeform 4"/>
          <p:cNvSpPr/>
          <p:nvPr/>
        </p:nvSpPr>
        <p:spPr>
          <a:xfrm flipH="1">
            <a:off x="16550780" y="8562451"/>
            <a:ext cx="3056701" cy="5125565"/>
          </a:xfrm>
          <a:custGeom>
            <a:avLst/>
            <a:gdLst/>
            <a:ahLst/>
            <a:cxnLst/>
            <a:rect l="l" t="t" r="r" b="b"/>
            <a:pathLst>
              <a:path w="3056701" h="5125565">
                <a:moveTo>
                  <a:pt x="3056701" y="0"/>
                </a:moveTo>
                <a:lnTo>
                  <a:pt x="0" y="0"/>
                </a:lnTo>
                <a:lnTo>
                  <a:pt x="0" y="5125565"/>
                </a:lnTo>
                <a:lnTo>
                  <a:pt x="3056701" y="5125565"/>
                </a:lnTo>
                <a:lnTo>
                  <a:pt x="3056701"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a:p>
        </p:txBody>
      </p:sp>
      <p:sp>
        <p:nvSpPr>
          <p:cNvPr id="5" name="Freeform 5"/>
          <p:cNvSpPr/>
          <p:nvPr/>
        </p:nvSpPr>
        <p:spPr>
          <a:xfrm rot="10669215">
            <a:off x="187582" y="469598"/>
            <a:ext cx="10454684" cy="10062633"/>
          </a:xfrm>
          <a:custGeom>
            <a:avLst/>
            <a:gdLst/>
            <a:ahLst/>
            <a:cxnLst/>
            <a:rect l="l" t="t" r="r" b="b"/>
            <a:pathLst>
              <a:path w="10454684" h="10062633">
                <a:moveTo>
                  <a:pt x="0" y="0"/>
                </a:moveTo>
                <a:lnTo>
                  <a:pt x="10454684" y="0"/>
                </a:lnTo>
                <a:lnTo>
                  <a:pt x="10454684" y="10062633"/>
                </a:lnTo>
                <a:lnTo>
                  <a:pt x="0" y="10062633"/>
                </a:lnTo>
                <a:lnTo>
                  <a:pt x="0" y="0"/>
                </a:lnTo>
                <a:close/>
              </a:path>
            </a:pathLst>
          </a:custGeom>
          <a:blipFill>
            <a:blip r:embed="rId7"/>
            <a:stretch>
              <a:fillRect/>
            </a:stretch>
          </a:blipFill>
        </p:spPr>
        <p:txBody>
          <a:bodyPr/>
          <a:lstStyle/>
          <a:p>
            <a:endParaRPr lang="es-CO"/>
          </a:p>
        </p:txBody>
      </p:sp>
      <p:sp>
        <p:nvSpPr>
          <p:cNvPr id="6" name="TextBox 6"/>
          <p:cNvSpPr txBox="1"/>
          <p:nvPr/>
        </p:nvSpPr>
        <p:spPr>
          <a:xfrm>
            <a:off x="1509667" y="1109607"/>
            <a:ext cx="15268665" cy="962659"/>
          </a:xfrm>
          <a:prstGeom prst="rect">
            <a:avLst/>
          </a:prstGeom>
        </p:spPr>
        <p:txBody>
          <a:bodyPr lIns="0" tIns="0" rIns="0" bIns="0" rtlCol="0" anchor="t">
            <a:spAutoFit/>
          </a:bodyPr>
          <a:lstStyle/>
          <a:p>
            <a:pPr algn="l">
              <a:lnSpc>
                <a:spcPts val="7840"/>
              </a:lnSpc>
            </a:pPr>
            <a:r>
              <a:rPr lang="en-US" sz="5600">
                <a:solidFill>
                  <a:srgbClr val="3D593D"/>
                </a:solidFill>
                <a:latin typeface="Lazydog"/>
                <a:ea typeface="Lazydog"/>
                <a:cs typeface="Lazydog"/>
                <a:sym typeface="Lazydog"/>
              </a:rPr>
              <a:t>canales de promoción del sitio web</a:t>
            </a:r>
          </a:p>
        </p:txBody>
      </p:sp>
      <p:sp>
        <p:nvSpPr>
          <p:cNvPr id="7" name="TextBox 7"/>
          <p:cNvSpPr txBox="1"/>
          <p:nvPr/>
        </p:nvSpPr>
        <p:spPr>
          <a:xfrm>
            <a:off x="1028700" y="2698377"/>
            <a:ext cx="14132663" cy="5594984"/>
          </a:xfrm>
          <a:prstGeom prst="rect">
            <a:avLst/>
          </a:prstGeom>
        </p:spPr>
        <p:txBody>
          <a:bodyPr lIns="0" tIns="0" rIns="0" bIns="0" rtlCol="0" anchor="t">
            <a:spAutoFit/>
          </a:bodyPr>
          <a:lstStyle/>
          <a:p>
            <a:pPr algn="l">
              <a:lnSpc>
                <a:spcPts val="5740"/>
              </a:lnSpc>
            </a:pPr>
            <a:r>
              <a:rPr lang="en-US" sz="4100">
                <a:solidFill>
                  <a:srgbClr val="223022"/>
                </a:solidFill>
                <a:latin typeface="Klein"/>
                <a:ea typeface="Klein"/>
                <a:cs typeface="Klein"/>
                <a:sym typeface="Klein"/>
              </a:rPr>
              <a:t>Publicitaremos nuestro sitio web, por medio de las redes sociales, como: Facebook, Whatsapp e Instagram, para comercializar nuestros servicios y que las personas vean en nuestro sitio web una forma de descubrir los sitios turísticos de San José del Guaviare de una forma diferente, ahí encontrarán  datos precisos sobre los sitios turísticos. </a:t>
            </a:r>
          </a:p>
          <a:p>
            <a:pPr algn="l">
              <a:lnSpc>
                <a:spcPts val="4340"/>
              </a:lnSpc>
            </a:pPr>
            <a:r>
              <a:rPr lang="en-US" sz="3100">
                <a:solidFill>
                  <a:srgbClr val="223022"/>
                </a:solidFill>
                <a:latin typeface="Klein"/>
                <a:ea typeface="Klein"/>
                <a:cs typeface="Klein"/>
                <a:sym typeface="Klein"/>
              </a:rPr>
              <a:t>  </a:t>
            </a:r>
          </a:p>
        </p:txBody>
      </p:sp>
      <p:sp>
        <p:nvSpPr>
          <p:cNvPr id="8" name="Freeform 8"/>
          <p:cNvSpPr/>
          <p:nvPr/>
        </p:nvSpPr>
        <p:spPr>
          <a:xfrm flipH="1">
            <a:off x="15821638" y="3987441"/>
            <a:ext cx="5863057" cy="4114800"/>
          </a:xfrm>
          <a:custGeom>
            <a:avLst/>
            <a:gdLst/>
            <a:ahLst/>
            <a:cxnLst/>
            <a:rect l="l" t="t" r="r" b="b"/>
            <a:pathLst>
              <a:path w="5863057" h="4114800">
                <a:moveTo>
                  <a:pt x="5863057" y="0"/>
                </a:moveTo>
                <a:lnTo>
                  <a:pt x="0" y="0"/>
                </a:lnTo>
                <a:lnTo>
                  <a:pt x="0" y="4114800"/>
                </a:lnTo>
                <a:lnTo>
                  <a:pt x="5863057" y="4114800"/>
                </a:lnTo>
                <a:lnTo>
                  <a:pt x="5863057"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s-CO"/>
          </a:p>
        </p:txBody>
      </p:sp>
      <p:sp>
        <p:nvSpPr>
          <p:cNvPr id="9" name="Freeform 9"/>
          <p:cNvSpPr/>
          <p:nvPr/>
        </p:nvSpPr>
        <p:spPr>
          <a:xfrm>
            <a:off x="15748111" y="58397"/>
            <a:ext cx="2331020" cy="2331020"/>
          </a:xfrm>
          <a:custGeom>
            <a:avLst/>
            <a:gdLst/>
            <a:ahLst/>
            <a:cxnLst/>
            <a:rect l="l" t="t" r="r" b="b"/>
            <a:pathLst>
              <a:path w="2331020" h="2331020">
                <a:moveTo>
                  <a:pt x="0" y="0"/>
                </a:moveTo>
                <a:lnTo>
                  <a:pt x="2331020" y="0"/>
                </a:lnTo>
                <a:lnTo>
                  <a:pt x="2331020" y="2331020"/>
                </a:lnTo>
                <a:lnTo>
                  <a:pt x="0" y="2331020"/>
                </a:lnTo>
                <a:lnTo>
                  <a:pt x="0" y="0"/>
                </a:lnTo>
                <a:close/>
              </a:path>
            </a:pathLst>
          </a:custGeom>
          <a:blipFill>
            <a:blip r:embed="rId10"/>
            <a:stretch>
              <a:fillRect/>
            </a:stretch>
          </a:blipFill>
        </p:spPr>
        <p:txBody>
          <a:bodyPr/>
          <a:lstStyle/>
          <a:p>
            <a:endParaRPr lang="es-CO"/>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s-CO"/>
          </a:p>
        </p:txBody>
      </p:sp>
      <p:sp>
        <p:nvSpPr>
          <p:cNvPr id="3" name="Freeform 3"/>
          <p:cNvSpPr/>
          <p:nvPr/>
        </p:nvSpPr>
        <p:spPr>
          <a:xfrm rot="6945466">
            <a:off x="16127295" y="7514486"/>
            <a:ext cx="2686721" cy="3993775"/>
          </a:xfrm>
          <a:custGeom>
            <a:avLst/>
            <a:gdLst/>
            <a:ahLst/>
            <a:cxnLst/>
            <a:rect l="l" t="t" r="r" b="b"/>
            <a:pathLst>
              <a:path w="2686721" h="3993775">
                <a:moveTo>
                  <a:pt x="0" y="0"/>
                </a:moveTo>
                <a:lnTo>
                  <a:pt x="2686722" y="0"/>
                </a:lnTo>
                <a:lnTo>
                  <a:pt x="2686722" y="3993775"/>
                </a:lnTo>
                <a:lnTo>
                  <a:pt x="0" y="399377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s-CO"/>
          </a:p>
        </p:txBody>
      </p:sp>
      <p:sp>
        <p:nvSpPr>
          <p:cNvPr id="4" name="Freeform 4"/>
          <p:cNvSpPr/>
          <p:nvPr/>
        </p:nvSpPr>
        <p:spPr>
          <a:xfrm rot="10147575">
            <a:off x="-723117" y="8829099"/>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a:p>
        </p:txBody>
      </p:sp>
      <p:grpSp>
        <p:nvGrpSpPr>
          <p:cNvPr id="5" name="Group 5"/>
          <p:cNvGrpSpPr/>
          <p:nvPr/>
        </p:nvGrpSpPr>
        <p:grpSpPr>
          <a:xfrm>
            <a:off x="649311" y="6688279"/>
            <a:ext cx="7659184" cy="2570021"/>
            <a:chOff x="0" y="0"/>
            <a:chExt cx="2017234" cy="676878"/>
          </a:xfrm>
        </p:grpSpPr>
        <p:sp>
          <p:nvSpPr>
            <p:cNvPr id="6" name="Freeform 6"/>
            <p:cNvSpPr/>
            <p:nvPr/>
          </p:nvSpPr>
          <p:spPr>
            <a:xfrm>
              <a:off x="0" y="0"/>
              <a:ext cx="2017234" cy="676878"/>
            </a:xfrm>
            <a:custGeom>
              <a:avLst/>
              <a:gdLst/>
              <a:ahLst/>
              <a:cxnLst/>
              <a:rect l="l" t="t" r="r" b="b"/>
              <a:pathLst>
                <a:path w="2017234" h="676878">
                  <a:moveTo>
                    <a:pt x="0" y="0"/>
                  </a:moveTo>
                  <a:lnTo>
                    <a:pt x="2017234" y="0"/>
                  </a:lnTo>
                  <a:lnTo>
                    <a:pt x="2017234" y="676878"/>
                  </a:lnTo>
                  <a:lnTo>
                    <a:pt x="0" y="676878"/>
                  </a:lnTo>
                  <a:close/>
                </a:path>
              </a:pathLst>
            </a:custGeom>
            <a:solidFill>
              <a:srgbClr val="DFECE0"/>
            </a:solidFill>
          </p:spPr>
          <p:txBody>
            <a:bodyPr/>
            <a:lstStyle/>
            <a:p>
              <a:endParaRPr lang="es-CO"/>
            </a:p>
          </p:txBody>
        </p:sp>
        <p:sp>
          <p:nvSpPr>
            <p:cNvPr id="7" name="TextBox 7"/>
            <p:cNvSpPr txBox="1"/>
            <p:nvPr/>
          </p:nvSpPr>
          <p:spPr>
            <a:xfrm>
              <a:off x="0" y="-38100"/>
              <a:ext cx="2017234" cy="71497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rot="10147575">
            <a:off x="13906889" y="-2057400"/>
            <a:ext cx="5863057" cy="4114800"/>
          </a:xfrm>
          <a:custGeom>
            <a:avLst/>
            <a:gdLst/>
            <a:ahLst/>
            <a:cxnLst/>
            <a:rect l="l" t="t" r="r" b="b"/>
            <a:pathLst>
              <a:path w="5863057" h="4114800">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s-CO"/>
          </a:p>
        </p:txBody>
      </p:sp>
      <p:sp>
        <p:nvSpPr>
          <p:cNvPr id="9" name="Freeform 9"/>
          <p:cNvSpPr/>
          <p:nvPr/>
        </p:nvSpPr>
        <p:spPr>
          <a:xfrm>
            <a:off x="3607041" y="6688279"/>
            <a:ext cx="2487017" cy="2277673"/>
          </a:xfrm>
          <a:custGeom>
            <a:avLst/>
            <a:gdLst/>
            <a:ahLst/>
            <a:cxnLst/>
            <a:rect l="l" t="t" r="r" b="b"/>
            <a:pathLst>
              <a:path w="2487017" h="2277673">
                <a:moveTo>
                  <a:pt x="0" y="0"/>
                </a:moveTo>
                <a:lnTo>
                  <a:pt x="2487017" y="0"/>
                </a:lnTo>
                <a:lnTo>
                  <a:pt x="2487017" y="2277673"/>
                </a:lnTo>
                <a:lnTo>
                  <a:pt x="0" y="2277673"/>
                </a:lnTo>
                <a:lnTo>
                  <a:pt x="0" y="0"/>
                </a:lnTo>
                <a:close/>
              </a:path>
            </a:pathLst>
          </a:custGeom>
          <a:blipFill>
            <a:blip r:embed="rId7"/>
            <a:stretch>
              <a:fillRect/>
            </a:stretch>
          </a:blipFill>
        </p:spPr>
        <p:txBody>
          <a:bodyPr/>
          <a:lstStyle/>
          <a:p>
            <a:endParaRPr lang="es-CO"/>
          </a:p>
        </p:txBody>
      </p:sp>
      <p:sp>
        <p:nvSpPr>
          <p:cNvPr id="10" name="Freeform 10"/>
          <p:cNvSpPr/>
          <p:nvPr/>
        </p:nvSpPr>
        <p:spPr>
          <a:xfrm>
            <a:off x="8451989" y="2295533"/>
            <a:ext cx="9379643" cy="5637764"/>
          </a:xfrm>
          <a:custGeom>
            <a:avLst/>
            <a:gdLst/>
            <a:ahLst/>
            <a:cxnLst/>
            <a:rect l="l" t="t" r="r" b="b"/>
            <a:pathLst>
              <a:path w="9379643" h="5637764">
                <a:moveTo>
                  <a:pt x="0" y="0"/>
                </a:moveTo>
                <a:lnTo>
                  <a:pt x="9379642" y="0"/>
                </a:lnTo>
                <a:lnTo>
                  <a:pt x="9379642" y="5637764"/>
                </a:lnTo>
                <a:lnTo>
                  <a:pt x="0" y="5637764"/>
                </a:lnTo>
                <a:lnTo>
                  <a:pt x="0" y="0"/>
                </a:lnTo>
                <a:close/>
              </a:path>
            </a:pathLst>
          </a:custGeom>
          <a:blipFill>
            <a:blip r:embed="rId8"/>
            <a:stretch>
              <a:fillRect/>
            </a:stretch>
          </a:blipFill>
        </p:spPr>
        <p:txBody>
          <a:bodyPr/>
          <a:lstStyle/>
          <a:p>
            <a:endParaRPr lang="es-CO"/>
          </a:p>
        </p:txBody>
      </p:sp>
      <p:sp>
        <p:nvSpPr>
          <p:cNvPr id="11" name="TextBox 11"/>
          <p:cNvSpPr txBox="1"/>
          <p:nvPr/>
        </p:nvSpPr>
        <p:spPr>
          <a:xfrm>
            <a:off x="535552" y="358140"/>
            <a:ext cx="10230972" cy="6191903"/>
          </a:xfrm>
          <a:prstGeom prst="rect">
            <a:avLst/>
          </a:prstGeom>
        </p:spPr>
        <p:txBody>
          <a:bodyPr lIns="0" tIns="0" rIns="0" bIns="0" rtlCol="0" anchor="t">
            <a:spAutoFit/>
          </a:bodyPr>
          <a:lstStyle/>
          <a:p>
            <a:pPr algn="l">
              <a:lnSpc>
                <a:spcPts val="8182"/>
              </a:lnSpc>
            </a:pPr>
            <a:r>
              <a:rPr lang="en-US" sz="5844" dirty="0" err="1">
                <a:solidFill>
                  <a:srgbClr val="3D593D"/>
                </a:solidFill>
                <a:latin typeface="Lazydog"/>
                <a:ea typeface="Lazydog"/>
                <a:cs typeface="Lazydog"/>
                <a:sym typeface="Lazydog"/>
              </a:rPr>
              <a:t>estima</a:t>
            </a:r>
            <a:r>
              <a:rPr lang="en-US" sz="5844" dirty="0">
                <a:solidFill>
                  <a:srgbClr val="3D593D"/>
                </a:solidFill>
                <a:latin typeface="Lazydog"/>
                <a:ea typeface="Lazydog"/>
                <a:cs typeface="Lazydog"/>
                <a:sym typeface="Lazydog"/>
              </a:rPr>
              <a:t> de </a:t>
            </a:r>
            <a:r>
              <a:rPr lang="en-US" sz="5844" dirty="0" err="1">
                <a:solidFill>
                  <a:srgbClr val="3D593D"/>
                </a:solidFill>
                <a:latin typeface="Lazydog"/>
                <a:ea typeface="Lazydog"/>
                <a:cs typeface="Lazydog"/>
                <a:sym typeface="Lazydog"/>
              </a:rPr>
              <a:t>ventas</a:t>
            </a:r>
            <a:endParaRPr lang="en-US" sz="5844" dirty="0">
              <a:solidFill>
                <a:srgbClr val="3D593D"/>
              </a:solidFill>
              <a:latin typeface="Lazydog"/>
              <a:ea typeface="Lazydog"/>
              <a:cs typeface="Lazydog"/>
              <a:sym typeface="Lazydog"/>
            </a:endParaRPr>
          </a:p>
          <a:p>
            <a:pPr algn="l">
              <a:lnSpc>
                <a:spcPts val="8182"/>
              </a:lnSpc>
            </a:pPr>
            <a:endParaRPr lang="en-US" sz="5844" dirty="0">
              <a:solidFill>
                <a:srgbClr val="3D593D"/>
              </a:solidFill>
              <a:latin typeface="Lazydog"/>
              <a:ea typeface="Lazydog"/>
              <a:cs typeface="Lazydog"/>
              <a:sym typeface="Lazydog"/>
            </a:endParaRPr>
          </a:p>
          <a:p>
            <a:pPr algn="l">
              <a:lnSpc>
                <a:spcPts val="8182"/>
              </a:lnSpc>
            </a:pPr>
            <a:endParaRPr lang="en-US" sz="5844" dirty="0">
              <a:solidFill>
                <a:srgbClr val="3D593D"/>
              </a:solidFill>
              <a:latin typeface="Lazydog"/>
              <a:ea typeface="Lazydog"/>
              <a:cs typeface="Lazydog"/>
              <a:sym typeface="Lazydog"/>
            </a:endParaRPr>
          </a:p>
          <a:p>
            <a:pPr algn="l">
              <a:lnSpc>
                <a:spcPts val="8182"/>
              </a:lnSpc>
            </a:pPr>
            <a:endParaRPr lang="en-US" sz="5844" dirty="0">
              <a:solidFill>
                <a:srgbClr val="3D593D"/>
              </a:solidFill>
              <a:latin typeface="Lazydog"/>
              <a:ea typeface="Lazydog"/>
              <a:cs typeface="Lazydog"/>
              <a:sym typeface="Lazydog"/>
            </a:endParaRPr>
          </a:p>
          <a:p>
            <a:pPr algn="l">
              <a:lnSpc>
                <a:spcPts val="8182"/>
              </a:lnSpc>
            </a:pPr>
            <a:endParaRPr lang="en-US" sz="5844" dirty="0">
              <a:solidFill>
                <a:srgbClr val="3D593D"/>
              </a:solidFill>
              <a:latin typeface="Lazydog"/>
              <a:ea typeface="Lazydog"/>
              <a:cs typeface="Lazydog"/>
              <a:sym typeface="Lazydog"/>
            </a:endParaRPr>
          </a:p>
          <a:p>
            <a:pPr algn="l">
              <a:lnSpc>
                <a:spcPts val="8182"/>
              </a:lnSpc>
            </a:pPr>
            <a:endParaRPr lang="en-US" sz="5844" dirty="0">
              <a:solidFill>
                <a:srgbClr val="3D593D"/>
              </a:solidFill>
              <a:latin typeface="Lazydog"/>
              <a:ea typeface="Lazydog"/>
              <a:cs typeface="Lazydog"/>
              <a:sym typeface="Lazydog"/>
            </a:endParaRPr>
          </a:p>
        </p:txBody>
      </p:sp>
      <p:sp>
        <p:nvSpPr>
          <p:cNvPr id="12" name="TextBox 12"/>
          <p:cNvSpPr txBox="1"/>
          <p:nvPr/>
        </p:nvSpPr>
        <p:spPr>
          <a:xfrm>
            <a:off x="0" y="2219333"/>
            <a:ext cx="8088387" cy="1953896"/>
          </a:xfrm>
          <a:prstGeom prst="rect">
            <a:avLst/>
          </a:prstGeom>
        </p:spPr>
        <p:txBody>
          <a:bodyPr lIns="0" tIns="0" rIns="0" bIns="0" rtlCol="0" anchor="t">
            <a:spAutoFit/>
          </a:bodyPr>
          <a:lstStyle/>
          <a:p>
            <a:pPr algn="ctr">
              <a:lnSpc>
                <a:spcPts val="5179"/>
              </a:lnSpc>
            </a:pPr>
            <a:r>
              <a:rPr lang="en-US" sz="3699" dirty="0" err="1">
                <a:solidFill>
                  <a:srgbClr val="223022"/>
                </a:solidFill>
                <a:latin typeface="Klein"/>
                <a:ea typeface="Klein"/>
                <a:cs typeface="Klein"/>
                <a:sym typeface="Klein"/>
              </a:rPr>
              <a:t>Empezaremos</a:t>
            </a:r>
            <a:r>
              <a:rPr lang="en-US" sz="3699" dirty="0">
                <a:solidFill>
                  <a:srgbClr val="223022"/>
                </a:solidFill>
                <a:latin typeface="Klein"/>
                <a:ea typeface="Klein"/>
                <a:cs typeface="Klein"/>
                <a:sym typeface="Klein"/>
              </a:rPr>
              <a:t> </a:t>
            </a:r>
            <a:r>
              <a:rPr lang="en-US" sz="3699" dirty="0" err="1">
                <a:solidFill>
                  <a:srgbClr val="223022"/>
                </a:solidFill>
                <a:latin typeface="Klein"/>
                <a:ea typeface="Klein"/>
                <a:cs typeface="Klein"/>
                <a:sym typeface="Klein"/>
              </a:rPr>
              <a:t>vendiendo</a:t>
            </a:r>
            <a:r>
              <a:rPr lang="en-US" sz="3699" dirty="0">
                <a:solidFill>
                  <a:srgbClr val="223022"/>
                </a:solidFill>
                <a:latin typeface="Klein"/>
                <a:ea typeface="Klein"/>
                <a:cs typeface="Klein"/>
                <a:sym typeface="Klein"/>
              </a:rPr>
              <a:t> </a:t>
            </a:r>
            <a:r>
              <a:rPr lang="en-US" sz="3699" dirty="0" err="1">
                <a:solidFill>
                  <a:srgbClr val="223022"/>
                </a:solidFill>
                <a:latin typeface="Klein"/>
                <a:ea typeface="Klein"/>
                <a:cs typeface="Klein"/>
                <a:sym typeface="Klein"/>
              </a:rPr>
              <a:t>unos</a:t>
            </a:r>
            <a:r>
              <a:rPr lang="en-US" sz="3699" dirty="0">
                <a:solidFill>
                  <a:srgbClr val="223022"/>
                </a:solidFill>
                <a:latin typeface="Klein"/>
                <a:ea typeface="Klein"/>
                <a:cs typeface="Klein"/>
                <a:sym typeface="Klein"/>
              </a:rPr>
              <a:t> 4 </a:t>
            </a:r>
            <a:r>
              <a:rPr lang="en-US" sz="3699" dirty="0" err="1">
                <a:solidFill>
                  <a:srgbClr val="223022"/>
                </a:solidFill>
                <a:latin typeface="Klein"/>
                <a:ea typeface="Klein"/>
                <a:cs typeface="Klein"/>
                <a:sym typeface="Klein"/>
              </a:rPr>
              <a:t>paquetes</a:t>
            </a:r>
            <a:r>
              <a:rPr lang="en-US" sz="3699" dirty="0">
                <a:solidFill>
                  <a:srgbClr val="223022"/>
                </a:solidFill>
                <a:latin typeface="Klein"/>
                <a:ea typeface="Klein"/>
                <a:cs typeface="Klein"/>
                <a:sym typeface="Klein"/>
              </a:rPr>
              <a:t> para las </a:t>
            </a:r>
            <a:r>
              <a:rPr lang="en-US" sz="3699" dirty="0" err="1">
                <a:solidFill>
                  <a:srgbClr val="223022"/>
                </a:solidFill>
                <a:latin typeface="Klein"/>
                <a:ea typeface="Klein"/>
                <a:cs typeface="Klein"/>
                <a:sym typeface="Klein"/>
              </a:rPr>
              <a:t>empresas</a:t>
            </a:r>
            <a:r>
              <a:rPr lang="en-US" sz="3699" dirty="0">
                <a:solidFill>
                  <a:srgbClr val="223022"/>
                </a:solidFill>
                <a:latin typeface="Klein"/>
                <a:ea typeface="Klein"/>
                <a:cs typeface="Klein"/>
                <a:sym typeface="Klein"/>
              </a:rPr>
              <a:t>, </a:t>
            </a:r>
            <a:r>
              <a:rPr lang="en-US" sz="3699" dirty="0" err="1">
                <a:solidFill>
                  <a:srgbClr val="223022"/>
                </a:solidFill>
                <a:latin typeface="Klein"/>
                <a:ea typeface="Klein"/>
                <a:cs typeface="Klein"/>
                <a:sym typeface="Klein"/>
              </a:rPr>
              <a:t>por</a:t>
            </a:r>
            <a:r>
              <a:rPr lang="en-US" sz="3699" dirty="0">
                <a:solidFill>
                  <a:srgbClr val="223022"/>
                </a:solidFill>
                <a:latin typeface="Klein"/>
                <a:ea typeface="Klein"/>
                <a:cs typeface="Klein"/>
                <a:sym typeface="Klein"/>
              </a:rPr>
              <a:t> </a:t>
            </a:r>
            <a:r>
              <a:rPr lang="en-US" sz="3699" dirty="0" err="1">
                <a:solidFill>
                  <a:srgbClr val="223022"/>
                </a:solidFill>
                <a:latin typeface="Klein"/>
                <a:ea typeface="Klein"/>
                <a:cs typeface="Klein"/>
                <a:sym typeface="Klein"/>
              </a:rPr>
              <a:t>semana</a:t>
            </a:r>
            <a:r>
              <a:rPr lang="en-US" sz="3699" dirty="0">
                <a:solidFill>
                  <a:srgbClr val="223022"/>
                </a:solidFill>
                <a:latin typeface="Klein"/>
                <a:ea typeface="Klein"/>
                <a:cs typeface="Klein"/>
                <a:sym typeface="Klein"/>
              </a:rPr>
              <a:t>  </a:t>
            </a:r>
          </a:p>
        </p:txBody>
      </p:sp>
      <p:sp>
        <p:nvSpPr>
          <p:cNvPr id="13" name="TextBox 13"/>
          <p:cNvSpPr txBox="1"/>
          <p:nvPr/>
        </p:nvSpPr>
        <p:spPr>
          <a:xfrm>
            <a:off x="-2262999" y="6473843"/>
            <a:ext cx="8088387" cy="639446"/>
          </a:xfrm>
          <a:prstGeom prst="rect">
            <a:avLst/>
          </a:prstGeom>
        </p:spPr>
        <p:txBody>
          <a:bodyPr lIns="0" tIns="0" rIns="0" bIns="0" rtlCol="0" anchor="t">
            <a:spAutoFit/>
          </a:bodyPr>
          <a:lstStyle/>
          <a:p>
            <a:pPr algn="ctr">
              <a:lnSpc>
                <a:spcPts val="5179"/>
              </a:lnSpc>
            </a:pPr>
            <a:r>
              <a:rPr lang="en-US" sz="3699">
                <a:solidFill>
                  <a:srgbClr val="F65959"/>
                </a:solidFill>
                <a:latin typeface="Klein"/>
                <a:ea typeface="Klein"/>
                <a:cs typeface="Klein"/>
                <a:sym typeface="Klein"/>
              </a:rPr>
              <a:t>Asociados: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CDFFD8">
                <a:alpha val="100000"/>
              </a:srgbClr>
            </a:gs>
            <a:gs pos="100000">
              <a:srgbClr val="94B9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rot="8722272" flipH="1">
            <a:off x="15493190" y="-645632"/>
            <a:ext cx="3532220" cy="5250597"/>
          </a:xfrm>
          <a:custGeom>
            <a:avLst/>
            <a:gdLst/>
            <a:ahLst/>
            <a:cxnLst/>
            <a:rect l="l" t="t" r="r" b="b"/>
            <a:pathLst>
              <a:path w="3532220" h="5250597">
                <a:moveTo>
                  <a:pt x="3532220" y="0"/>
                </a:moveTo>
                <a:lnTo>
                  <a:pt x="0" y="0"/>
                </a:lnTo>
                <a:lnTo>
                  <a:pt x="0" y="5250596"/>
                </a:lnTo>
                <a:lnTo>
                  <a:pt x="3532220" y="5250596"/>
                </a:lnTo>
                <a:lnTo>
                  <a:pt x="353222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3" name="Freeform 3"/>
          <p:cNvSpPr/>
          <p:nvPr/>
        </p:nvSpPr>
        <p:spPr>
          <a:xfrm flipH="1">
            <a:off x="16550780" y="8562451"/>
            <a:ext cx="3056701" cy="5125565"/>
          </a:xfrm>
          <a:custGeom>
            <a:avLst/>
            <a:gdLst/>
            <a:ahLst/>
            <a:cxnLst/>
            <a:rect l="l" t="t" r="r" b="b"/>
            <a:pathLst>
              <a:path w="3056701" h="5125565">
                <a:moveTo>
                  <a:pt x="3056701" y="0"/>
                </a:moveTo>
                <a:lnTo>
                  <a:pt x="0" y="0"/>
                </a:lnTo>
                <a:lnTo>
                  <a:pt x="0" y="5125565"/>
                </a:lnTo>
                <a:lnTo>
                  <a:pt x="3056701" y="5125565"/>
                </a:lnTo>
                <a:lnTo>
                  <a:pt x="3056701"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s-CO"/>
          </a:p>
        </p:txBody>
      </p:sp>
      <p:sp>
        <p:nvSpPr>
          <p:cNvPr id="4" name="Freeform 4"/>
          <p:cNvSpPr/>
          <p:nvPr/>
        </p:nvSpPr>
        <p:spPr>
          <a:xfrm rot="10669215">
            <a:off x="187582" y="469598"/>
            <a:ext cx="10454684" cy="10062633"/>
          </a:xfrm>
          <a:custGeom>
            <a:avLst/>
            <a:gdLst/>
            <a:ahLst/>
            <a:cxnLst/>
            <a:rect l="l" t="t" r="r" b="b"/>
            <a:pathLst>
              <a:path w="10454684" h="10062633">
                <a:moveTo>
                  <a:pt x="0" y="0"/>
                </a:moveTo>
                <a:lnTo>
                  <a:pt x="10454684" y="0"/>
                </a:lnTo>
                <a:lnTo>
                  <a:pt x="10454684" y="10062633"/>
                </a:lnTo>
                <a:lnTo>
                  <a:pt x="0" y="10062633"/>
                </a:lnTo>
                <a:lnTo>
                  <a:pt x="0" y="0"/>
                </a:lnTo>
                <a:close/>
              </a:path>
            </a:pathLst>
          </a:custGeom>
          <a:blipFill>
            <a:blip r:embed="rId6"/>
            <a:stretch>
              <a:fillRect/>
            </a:stretch>
          </a:blipFill>
        </p:spPr>
        <p:txBody>
          <a:bodyPr/>
          <a:lstStyle/>
          <a:p>
            <a:endParaRPr lang="es-CO"/>
          </a:p>
        </p:txBody>
      </p:sp>
      <p:sp>
        <p:nvSpPr>
          <p:cNvPr id="5" name="TextBox 5"/>
          <p:cNvSpPr txBox="1"/>
          <p:nvPr/>
        </p:nvSpPr>
        <p:spPr>
          <a:xfrm>
            <a:off x="1282115" y="-142875"/>
            <a:ext cx="15268665" cy="1186815"/>
          </a:xfrm>
          <a:prstGeom prst="rect">
            <a:avLst/>
          </a:prstGeom>
        </p:spPr>
        <p:txBody>
          <a:bodyPr lIns="0" tIns="0" rIns="0" bIns="0" rtlCol="0" anchor="t">
            <a:spAutoFit/>
          </a:bodyPr>
          <a:lstStyle/>
          <a:p>
            <a:pPr algn="l">
              <a:lnSpc>
                <a:spcPts val="9660"/>
              </a:lnSpc>
            </a:pPr>
            <a:r>
              <a:rPr lang="en-US" sz="6900" dirty="0" err="1">
                <a:solidFill>
                  <a:srgbClr val="3D593D"/>
                </a:solidFill>
                <a:latin typeface="Lazydog"/>
                <a:ea typeface="Lazydog"/>
                <a:cs typeface="Lazydog"/>
                <a:sym typeface="Lazydog"/>
              </a:rPr>
              <a:t>cuadro</a:t>
            </a:r>
            <a:r>
              <a:rPr lang="en-US" sz="6900" dirty="0">
                <a:solidFill>
                  <a:srgbClr val="3D593D"/>
                </a:solidFill>
                <a:latin typeface="Lazydog"/>
                <a:ea typeface="Lazydog"/>
                <a:cs typeface="Lazydog"/>
                <a:sym typeface="Lazydog"/>
              </a:rPr>
              <a:t> de </a:t>
            </a:r>
            <a:r>
              <a:rPr lang="en-US" sz="6900" dirty="0" err="1">
                <a:solidFill>
                  <a:srgbClr val="3D593D"/>
                </a:solidFill>
                <a:latin typeface="Lazydog"/>
                <a:ea typeface="Lazydog"/>
                <a:cs typeface="Lazydog"/>
                <a:sym typeface="Lazydog"/>
              </a:rPr>
              <a:t>ingresos</a:t>
            </a:r>
            <a:endParaRPr lang="en-US" sz="6900" dirty="0">
              <a:solidFill>
                <a:srgbClr val="3D593D"/>
              </a:solidFill>
              <a:latin typeface="Lazydog"/>
              <a:ea typeface="Lazydog"/>
              <a:cs typeface="Lazydog"/>
              <a:sym typeface="Lazydog"/>
            </a:endParaRPr>
          </a:p>
        </p:txBody>
      </p:sp>
      <p:sp>
        <p:nvSpPr>
          <p:cNvPr id="6" name="Freeform 6"/>
          <p:cNvSpPr/>
          <p:nvPr/>
        </p:nvSpPr>
        <p:spPr>
          <a:xfrm flipH="1">
            <a:off x="15821638" y="3987441"/>
            <a:ext cx="5863057" cy="4114800"/>
          </a:xfrm>
          <a:custGeom>
            <a:avLst/>
            <a:gdLst/>
            <a:ahLst/>
            <a:cxnLst/>
            <a:rect l="l" t="t" r="r" b="b"/>
            <a:pathLst>
              <a:path w="5863057" h="4114800">
                <a:moveTo>
                  <a:pt x="5863057" y="0"/>
                </a:moveTo>
                <a:lnTo>
                  <a:pt x="0" y="0"/>
                </a:lnTo>
                <a:lnTo>
                  <a:pt x="0" y="4114800"/>
                </a:lnTo>
                <a:lnTo>
                  <a:pt x="5863057" y="4114800"/>
                </a:lnTo>
                <a:lnTo>
                  <a:pt x="5863057"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s-CO"/>
          </a:p>
        </p:txBody>
      </p:sp>
      <p:sp>
        <p:nvSpPr>
          <p:cNvPr id="7" name="Freeform 7"/>
          <p:cNvSpPr/>
          <p:nvPr/>
        </p:nvSpPr>
        <p:spPr>
          <a:xfrm>
            <a:off x="16602999" y="-134331"/>
            <a:ext cx="1312602" cy="1312602"/>
          </a:xfrm>
          <a:custGeom>
            <a:avLst/>
            <a:gdLst/>
            <a:ahLst/>
            <a:cxnLst/>
            <a:rect l="l" t="t" r="r" b="b"/>
            <a:pathLst>
              <a:path w="1312602" h="1312602">
                <a:moveTo>
                  <a:pt x="0" y="0"/>
                </a:moveTo>
                <a:lnTo>
                  <a:pt x="1312602" y="0"/>
                </a:lnTo>
                <a:lnTo>
                  <a:pt x="1312602" y="1312602"/>
                </a:lnTo>
                <a:lnTo>
                  <a:pt x="0" y="1312602"/>
                </a:lnTo>
                <a:lnTo>
                  <a:pt x="0" y="0"/>
                </a:lnTo>
                <a:close/>
              </a:path>
            </a:pathLst>
          </a:custGeom>
          <a:blipFill>
            <a:blip r:embed="rId9"/>
            <a:stretch>
              <a:fillRect/>
            </a:stretch>
          </a:blipFill>
        </p:spPr>
        <p:txBody>
          <a:bodyPr/>
          <a:lstStyle/>
          <a:p>
            <a:endParaRPr lang="es-CO"/>
          </a:p>
        </p:txBody>
      </p:sp>
      <p:graphicFrame>
        <p:nvGraphicFramePr>
          <p:cNvPr id="8" name="Table 8"/>
          <p:cNvGraphicFramePr>
            <a:graphicFrameLocks noGrp="1"/>
          </p:cNvGraphicFramePr>
          <p:nvPr>
            <p:extLst>
              <p:ext uri="{D42A27DB-BD31-4B8C-83A1-F6EECF244321}">
                <p14:modId xmlns:p14="http://schemas.microsoft.com/office/powerpoint/2010/main" val="605245052"/>
              </p:ext>
            </p:extLst>
          </p:nvPr>
        </p:nvGraphicFramePr>
        <p:xfrm>
          <a:off x="0" y="1028700"/>
          <a:ext cx="18287997" cy="8774562"/>
        </p:xfrm>
        <a:graphic>
          <a:graphicData uri="http://schemas.openxmlformats.org/drawingml/2006/table">
            <a:tbl>
              <a:tblPr/>
              <a:tblGrid>
                <a:gridCol w="1784557">
                  <a:extLst>
                    <a:ext uri="{9D8B030D-6E8A-4147-A177-3AD203B41FA5}">
                      <a16:colId xmlns:a16="http://schemas.microsoft.com/office/drawing/2014/main" val="20000"/>
                    </a:ext>
                  </a:extLst>
                </a:gridCol>
                <a:gridCol w="2023699">
                  <a:extLst>
                    <a:ext uri="{9D8B030D-6E8A-4147-A177-3AD203B41FA5}">
                      <a16:colId xmlns:a16="http://schemas.microsoft.com/office/drawing/2014/main" val="20001"/>
                    </a:ext>
                  </a:extLst>
                </a:gridCol>
                <a:gridCol w="2797340">
                  <a:extLst>
                    <a:ext uri="{9D8B030D-6E8A-4147-A177-3AD203B41FA5}">
                      <a16:colId xmlns:a16="http://schemas.microsoft.com/office/drawing/2014/main" val="20002"/>
                    </a:ext>
                  </a:extLst>
                </a:gridCol>
                <a:gridCol w="2597138">
                  <a:extLst>
                    <a:ext uri="{9D8B030D-6E8A-4147-A177-3AD203B41FA5}">
                      <a16:colId xmlns:a16="http://schemas.microsoft.com/office/drawing/2014/main" val="20003"/>
                    </a:ext>
                  </a:extLst>
                </a:gridCol>
                <a:gridCol w="2156480">
                  <a:extLst>
                    <a:ext uri="{9D8B030D-6E8A-4147-A177-3AD203B41FA5}">
                      <a16:colId xmlns:a16="http://schemas.microsoft.com/office/drawing/2014/main" val="20004"/>
                    </a:ext>
                  </a:extLst>
                </a:gridCol>
                <a:gridCol w="2379682">
                  <a:extLst>
                    <a:ext uri="{9D8B030D-6E8A-4147-A177-3AD203B41FA5}">
                      <a16:colId xmlns:a16="http://schemas.microsoft.com/office/drawing/2014/main" val="20005"/>
                    </a:ext>
                  </a:extLst>
                </a:gridCol>
                <a:gridCol w="1858509">
                  <a:extLst>
                    <a:ext uri="{9D8B030D-6E8A-4147-A177-3AD203B41FA5}">
                      <a16:colId xmlns:a16="http://schemas.microsoft.com/office/drawing/2014/main" val="20006"/>
                    </a:ext>
                  </a:extLst>
                </a:gridCol>
                <a:gridCol w="2690592">
                  <a:extLst>
                    <a:ext uri="{9D8B030D-6E8A-4147-A177-3AD203B41FA5}">
                      <a16:colId xmlns:a16="http://schemas.microsoft.com/office/drawing/2014/main" val="20007"/>
                    </a:ext>
                  </a:extLst>
                </a:gridCol>
              </a:tblGrid>
              <a:tr h="982141">
                <a:tc>
                  <a:txBody>
                    <a:bodyPr/>
                    <a:lstStyle/>
                    <a:p>
                      <a:pPr algn="l">
                        <a:lnSpc>
                          <a:spcPts val="1679"/>
                        </a:lnSpc>
                        <a:defRPr/>
                      </a:pPr>
                      <a:r>
                        <a:rPr lang="en-US" sz="1200">
                          <a:solidFill>
                            <a:srgbClr val="000000">
                              <a:alpha val="75686"/>
                            </a:srgbClr>
                          </a:solidFill>
                          <a:latin typeface="Lazydog"/>
                          <a:ea typeface="Lazydog"/>
                          <a:cs typeface="Lazydog"/>
                          <a:sym typeface="Lazydog"/>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1679"/>
                        </a:lnSpc>
                        <a:defRPr/>
                      </a:pPr>
                      <a:r>
                        <a:rPr lang="en-US" sz="1200">
                          <a:solidFill>
                            <a:srgbClr val="000000">
                              <a:alpha val="75686"/>
                            </a:srgbClr>
                          </a:solidFill>
                          <a:latin typeface="Lazydog"/>
                          <a:ea typeface="Lazydog"/>
                          <a:cs typeface="Lazydog"/>
                          <a:sym typeface="Lazydog"/>
                        </a:rPr>
                        <a:t>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3359"/>
                        </a:lnSpc>
                        <a:defRPr/>
                      </a:pPr>
                      <a:r>
                        <a:rPr lang="en-US" sz="2399">
                          <a:solidFill>
                            <a:srgbClr val="000000">
                              <a:alpha val="75686"/>
                            </a:srgbClr>
                          </a:solidFill>
                          <a:latin typeface="Lazydog"/>
                          <a:ea typeface="Lazydog"/>
                          <a:cs typeface="Lazydog"/>
                          <a:sym typeface="Lazydog"/>
                        </a:rPr>
                        <a:t>primer año(8</a:t>
                      </a:r>
                      <a:endParaRPr lang="en-US" sz="1100"/>
                    </a:p>
                    <a:p>
                      <a:pPr algn="l">
                        <a:lnSpc>
                          <a:spcPts val="3359"/>
                        </a:lnSpc>
                      </a:pPr>
                      <a:r>
                        <a:rPr lang="en-US" sz="2399">
                          <a:solidFill>
                            <a:srgbClr val="000000">
                              <a:alpha val="75686"/>
                            </a:srgbClr>
                          </a:solidFill>
                          <a:latin typeface="Lazydog"/>
                          <a:ea typeface="Lazydog"/>
                          <a:cs typeface="Lazydog"/>
                          <a:sym typeface="Lazydog"/>
                        </a:rPr>
                        <a:t>  meses)</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3499"/>
                        </a:lnSpc>
                        <a:defRPr/>
                      </a:pPr>
                      <a:r>
                        <a:rPr lang="en-US" sz="2499">
                          <a:solidFill>
                            <a:srgbClr val="000000">
                              <a:alpha val="75686"/>
                            </a:srgbClr>
                          </a:solidFill>
                          <a:latin typeface="Lazydog"/>
                          <a:ea typeface="Lazydog"/>
                          <a:cs typeface="Lazydog"/>
                          <a:sym typeface="Lazydog"/>
                        </a:rPr>
                        <a:t>año 2</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3499"/>
                        </a:lnSpc>
                        <a:defRPr/>
                      </a:pPr>
                      <a:r>
                        <a:rPr lang="en-US" sz="2499">
                          <a:solidFill>
                            <a:srgbClr val="000000">
                              <a:alpha val="75686"/>
                            </a:srgbClr>
                          </a:solidFill>
                          <a:latin typeface="Lazydog"/>
                          <a:ea typeface="Lazydog"/>
                          <a:cs typeface="Lazydog"/>
                          <a:sym typeface="Lazydog"/>
                        </a:rPr>
                        <a:t>año 3</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3499"/>
                        </a:lnSpc>
                        <a:defRPr/>
                      </a:pPr>
                      <a:r>
                        <a:rPr lang="en-US" sz="2499">
                          <a:solidFill>
                            <a:srgbClr val="000000">
                              <a:alpha val="75686"/>
                            </a:srgbClr>
                          </a:solidFill>
                          <a:latin typeface="Lazydog"/>
                          <a:ea typeface="Lazydog"/>
                          <a:cs typeface="Lazydog"/>
                          <a:sym typeface="Lazydog"/>
                        </a:rPr>
                        <a:t>año 4</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3499"/>
                        </a:lnSpc>
                        <a:defRPr/>
                      </a:pPr>
                      <a:r>
                        <a:rPr lang="en-US" sz="2499">
                          <a:solidFill>
                            <a:srgbClr val="000000">
                              <a:alpha val="75686"/>
                            </a:srgbClr>
                          </a:solidFill>
                          <a:latin typeface="Lazydog"/>
                          <a:ea typeface="Lazydog"/>
                          <a:cs typeface="Lazydog"/>
                          <a:sym typeface="Lazydog"/>
                        </a:rPr>
                        <a:t>año 5</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939"/>
                        </a:lnSpc>
                        <a:defRPr/>
                      </a:pPr>
                      <a:r>
                        <a:rPr lang="en-US" sz="2099">
                          <a:solidFill>
                            <a:srgbClr val="000000">
                              <a:alpha val="75686"/>
                            </a:srgbClr>
                          </a:solidFill>
                          <a:latin typeface="Lazydog"/>
                          <a:ea typeface="Lazydog"/>
                          <a:cs typeface="Lazydog"/>
                          <a:sym typeface="Lazydog"/>
                        </a:rPr>
                        <a:t>Total ventas</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extLst>
                  <a:ext uri="{0D108BD9-81ED-4DB2-BD59-A6C34878D82A}">
                    <a16:rowId xmlns:a16="http://schemas.microsoft.com/office/drawing/2014/main" val="10000"/>
                  </a:ext>
                </a:extLst>
              </a:tr>
              <a:tr h="848646">
                <a:tc rowSpan="3">
                  <a:txBody>
                    <a:bodyPr/>
                    <a:lstStyle/>
                    <a:p>
                      <a:pPr algn="l">
                        <a:lnSpc>
                          <a:spcPts val="2939"/>
                        </a:lnSpc>
                        <a:defRPr/>
                      </a:pPr>
                      <a:r>
                        <a:rPr lang="en-US" sz="2099">
                          <a:solidFill>
                            <a:srgbClr val="000000">
                              <a:alpha val="75686"/>
                            </a:srgbClr>
                          </a:solidFill>
                          <a:latin typeface="Lazydog"/>
                          <a:ea typeface="Lazydog"/>
                          <a:cs typeface="Lazydog"/>
                          <a:sym typeface="Lazydog"/>
                        </a:rPr>
                        <a:t>servicio de publicidad</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800"/>
                        </a:lnSpc>
                        <a:defRPr/>
                      </a:pPr>
                      <a:r>
                        <a:rPr lang="en-US" sz="2000">
                          <a:solidFill>
                            <a:srgbClr val="000000">
                              <a:alpha val="75686"/>
                            </a:srgbClr>
                          </a:solidFill>
                          <a:latin typeface="Lazydog"/>
                          <a:ea typeface="Lazydog"/>
                          <a:cs typeface="Lazydog"/>
                          <a:sym typeface="Lazydog"/>
                        </a:rPr>
                        <a:t>unidades vendidas</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288</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270</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290</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286</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288</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rowSpan="3">
                  <a:txBody>
                    <a:bodyPr/>
                    <a:lstStyle/>
                    <a:p>
                      <a:pPr algn="l">
                        <a:lnSpc>
                          <a:spcPts val="2939"/>
                        </a:lnSpc>
                        <a:defRPr/>
                      </a:pPr>
                      <a:r>
                        <a:rPr lang="en-US" sz="2099">
                          <a:solidFill>
                            <a:srgbClr val="000000">
                              <a:alpha val="75686"/>
                            </a:srgbClr>
                          </a:solidFill>
                          <a:latin typeface="Lazydog"/>
                          <a:ea typeface="Lazydog"/>
                          <a:cs typeface="Lazydog"/>
                          <a:sym typeface="Lazydog"/>
                        </a:rPr>
                        <a:t> $    </a:t>
                      </a:r>
                      <a:endParaRPr lang="en-US" sz="1100"/>
                    </a:p>
                    <a:p>
                      <a:pPr algn="l">
                        <a:lnSpc>
                          <a:spcPts val="2939"/>
                        </a:lnSpc>
                      </a:pPr>
                      <a:r>
                        <a:rPr lang="en-US" sz="2099">
                          <a:solidFill>
                            <a:srgbClr val="000000">
                              <a:alpha val="75686"/>
                            </a:srgbClr>
                          </a:solidFill>
                          <a:latin typeface="Lazydog"/>
                          <a:ea typeface="Lazydog"/>
                          <a:cs typeface="Lazydog"/>
                          <a:sym typeface="Lazydog"/>
                        </a:rPr>
                        <a:t>  1.349.802.720,00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extLst>
                  <a:ext uri="{0D108BD9-81ED-4DB2-BD59-A6C34878D82A}">
                    <a16:rowId xmlns:a16="http://schemas.microsoft.com/office/drawing/2014/main" val="10001"/>
                  </a:ext>
                </a:extLst>
              </a:tr>
              <a:tr h="910080">
                <a:tc vMerge="1">
                  <a:txBody>
                    <a:bodyPr/>
                    <a:lstStyle/>
                    <a:p>
                      <a:pPr algn="l">
                        <a:lnSpc>
                          <a:spcPts val="2939"/>
                        </a:lnSpc>
                        <a:defRPr/>
                      </a:pPr>
                      <a:r>
                        <a:rPr lang="en-US" sz="2099">
                          <a:solidFill>
                            <a:srgbClr val="000000">
                              <a:alpha val="75686"/>
                            </a:srgbClr>
                          </a:solidFill>
                          <a:latin typeface="Lazydog"/>
                          <a:ea typeface="Lazydog"/>
                          <a:cs typeface="Lazydog"/>
                          <a:sym typeface="Lazydog"/>
                        </a:rPr>
                        <a:t>servicio de publicidad</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800"/>
                        </a:lnSpc>
                        <a:defRPr/>
                      </a:pPr>
                      <a:r>
                        <a:rPr lang="en-US" sz="2000">
                          <a:solidFill>
                            <a:srgbClr val="000000">
                              <a:alpha val="75686"/>
                            </a:srgbClr>
                          </a:solidFill>
                          <a:latin typeface="Lazydog"/>
                          <a:ea typeface="Lazydog"/>
                          <a:cs typeface="Lazydog"/>
                          <a:sym typeface="Lazydog"/>
                        </a:rPr>
                        <a:t>precio con IVA(19%)</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dirty="0">
                          <a:solidFill>
                            <a:srgbClr val="000000">
                              <a:alpha val="75686"/>
                            </a:srgbClr>
                          </a:solidFill>
                          <a:latin typeface="Lazydog"/>
                          <a:ea typeface="Lazydog"/>
                          <a:cs typeface="Lazydog"/>
                          <a:sym typeface="Lazydog"/>
                        </a:rPr>
                        <a:t> $                   850.000,00 </a:t>
                      </a:r>
                      <a:endParaRPr lang="en-US" sz="1100" dirty="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kumimoji="0" lang="en-US" sz="1899" b="0" i="0" u="none" strike="noStrike" kern="1200" cap="none" spc="0" normalizeH="0" baseline="0" noProof="0">
                          <a:ln>
                            <a:noFill/>
                          </a:ln>
                          <a:solidFill>
                            <a:srgbClr val="000000">
                              <a:alpha val="75686"/>
                            </a:srgbClr>
                          </a:solidFill>
                          <a:effectLst/>
                          <a:uLnTx/>
                          <a:uFillTx/>
                          <a:latin typeface="Lazydog"/>
                          <a:ea typeface="Lazydog"/>
                          <a:cs typeface="Lazydog"/>
                          <a:sym typeface="Lazydog"/>
                        </a:rPr>
                        <a:t>$                   850.000,00 </a:t>
                      </a:r>
                      <a:endParaRPr lang="en-US" sz="1100" dirty="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kumimoji="0" lang="en-US" sz="1899" b="0" i="0" u="none" strike="noStrike" kern="1200" cap="none" spc="0" normalizeH="0" baseline="0" noProof="0">
                          <a:ln>
                            <a:noFill/>
                          </a:ln>
                          <a:solidFill>
                            <a:srgbClr val="000000">
                              <a:alpha val="75686"/>
                            </a:srgbClr>
                          </a:solidFill>
                          <a:effectLst/>
                          <a:uLnTx/>
                          <a:uFillTx/>
                          <a:latin typeface="Lazydog"/>
                          <a:ea typeface="Lazydog"/>
                          <a:cs typeface="Lazydog"/>
                          <a:sym typeface="Lazydog"/>
                        </a:rPr>
                        <a:t>$                   850.000,00 </a:t>
                      </a:r>
                      <a:endParaRPr lang="en-US" sz="1899" dirty="0">
                        <a:solidFill>
                          <a:srgbClr val="000000">
                            <a:alpha val="75686"/>
                          </a:srgbClr>
                        </a:solidFill>
                        <a:latin typeface="Lazydog"/>
                        <a:ea typeface="Lazydog"/>
                        <a:cs typeface="Lazydog"/>
                        <a:sym typeface="Lazydog"/>
                      </a:endParaRP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kumimoji="0" lang="en-US" sz="1899" b="0" i="0" u="none" strike="noStrike" kern="1200" cap="none" spc="0" normalizeH="0" baseline="0" noProof="0">
                          <a:ln>
                            <a:noFill/>
                          </a:ln>
                          <a:solidFill>
                            <a:srgbClr val="000000">
                              <a:alpha val="75686"/>
                            </a:srgbClr>
                          </a:solidFill>
                          <a:effectLst/>
                          <a:uLnTx/>
                          <a:uFillTx/>
                          <a:latin typeface="Lazydog"/>
                          <a:ea typeface="Lazydog"/>
                          <a:cs typeface="Lazydog"/>
                          <a:sym typeface="Lazydog"/>
                        </a:rPr>
                        <a:t>$                   850.000,00 </a:t>
                      </a:r>
                      <a:endParaRPr lang="en-US" sz="1100" dirty="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kumimoji="0" lang="en-US" sz="1899" b="0" i="0" u="none" strike="noStrike" kern="1200" cap="none" spc="0" normalizeH="0" baseline="0" noProof="0" dirty="0">
                          <a:ln>
                            <a:noFill/>
                          </a:ln>
                          <a:solidFill>
                            <a:srgbClr val="000000">
                              <a:alpha val="75686"/>
                            </a:srgbClr>
                          </a:solidFill>
                          <a:effectLst/>
                          <a:uLnTx/>
                          <a:uFillTx/>
                          <a:latin typeface="Lazydog"/>
                          <a:ea typeface="Lazydog"/>
                          <a:cs typeface="Lazydog"/>
                          <a:sym typeface="Lazydog"/>
                        </a:rPr>
                        <a:t>$                   850.000,00 </a:t>
                      </a:r>
                      <a:endParaRPr lang="en-US" sz="1100" dirty="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vMerge="1">
                  <a:txBody>
                    <a:bodyPr/>
                    <a:lstStyle/>
                    <a:p>
                      <a:pPr algn="l">
                        <a:lnSpc>
                          <a:spcPts val="2939"/>
                        </a:lnSpc>
                        <a:defRPr/>
                      </a:pPr>
                      <a:r>
                        <a:rPr lang="en-US" sz="2099">
                          <a:solidFill>
                            <a:srgbClr val="000000">
                              <a:alpha val="75686"/>
                            </a:srgbClr>
                          </a:solidFill>
                          <a:latin typeface="Lazydog"/>
                          <a:ea typeface="Lazydog"/>
                          <a:cs typeface="Lazydog"/>
                          <a:sym typeface="Lazydog"/>
                        </a:rPr>
                        <a:t> $    </a:t>
                      </a:r>
                      <a:endParaRPr lang="en-US" sz="1100"/>
                    </a:p>
                    <a:p>
                      <a:pPr algn="l">
                        <a:lnSpc>
                          <a:spcPts val="2939"/>
                        </a:lnSpc>
                      </a:pPr>
                      <a:r>
                        <a:rPr lang="en-US" sz="2099">
                          <a:solidFill>
                            <a:srgbClr val="000000">
                              <a:alpha val="75686"/>
                            </a:srgbClr>
                          </a:solidFill>
                          <a:latin typeface="Lazydog"/>
                          <a:ea typeface="Lazydog"/>
                          <a:cs typeface="Lazydog"/>
                          <a:sym typeface="Lazydog"/>
                        </a:rPr>
                        <a:t>  1.349.802.720,00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extLst>
                  <a:ext uri="{0D108BD9-81ED-4DB2-BD59-A6C34878D82A}">
                    <a16:rowId xmlns:a16="http://schemas.microsoft.com/office/drawing/2014/main" val="10002"/>
                  </a:ext>
                </a:extLst>
              </a:tr>
              <a:tr h="1468444">
                <a:tc vMerge="1">
                  <a:txBody>
                    <a:bodyPr/>
                    <a:lstStyle/>
                    <a:p>
                      <a:pPr algn="l">
                        <a:lnSpc>
                          <a:spcPts val="2939"/>
                        </a:lnSpc>
                        <a:defRPr/>
                      </a:pPr>
                      <a:r>
                        <a:rPr lang="en-US" sz="2099">
                          <a:solidFill>
                            <a:srgbClr val="000000">
                              <a:alpha val="75686"/>
                            </a:srgbClr>
                          </a:solidFill>
                          <a:latin typeface="Lazydog"/>
                          <a:ea typeface="Lazydog"/>
                          <a:cs typeface="Lazydog"/>
                          <a:sym typeface="Lazydog"/>
                        </a:rPr>
                        <a:t>servicio de publicidad</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800"/>
                        </a:lnSpc>
                        <a:defRPr/>
                      </a:pPr>
                      <a:r>
                        <a:rPr lang="en-US" sz="2000">
                          <a:solidFill>
                            <a:srgbClr val="000000">
                              <a:alpha val="75686"/>
                            </a:srgbClr>
                          </a:solidFill>
                          <a:latin typeface="Lazydog"/>
                          <a:ea typeface="Lazydog"/>
                          <a:cs typeface="Lazydog"/>
                          <a:sym typeface="Lazydog"/>
                        </a:rPr>
                        <a:t>ventas(COP)</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dirty="0">
                          <a:solidFill>
                            <a:srgbClr val="000000">
                              <a:alpha val="75686"/>
                            </a:srgbClr>
                          </a:solidFill>
                          <a:latin typeface="Lazydog"/>
                          <a:ea typeface="Lazydog"/>
                          <a:cs typeface="Lazydog"/>
                          <a:sym typeface="Lazydog"/>
                        </a:rPr>
                        <a:t> $         </a:t>
                      </a:r>
                      <a:endParaRPr lang="en-US" sz="1100" dirty="0"/>
                    </a:p>
                    <a:p>
                      <a:pPr algn="l">
                        <a:lnSpc>
                          <a:spcPts val="2659"/>
                        </a:lnSpc>
                      </a:pPr>
                      <a:r>
                        <a:rPr lang="en-US" sz="1899" dirty="0">
                          <a:solidFill>
                            <a:srgbClr val="000000">
                              <a:alpha val="75686"/>
                            </a:srgbClr>
                          </a:solidFill>
                          <a:latin typeface="Lazydog"/>
                          <a:ea typeface="Lazydog"/>
                          <a:cs typeface="Lazydog"/>
                          <a:sym typeface="Lazydog"/>
                        </a:rPr>
                        <a:t>  342.720.000,00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a:t>
                      </a:r>
                      <a:endParaRPr lang="en-US" sz="1100"/>
                    </a:p>
                    <a:p>
                      <a:pPr algn="l">
                        <a:lnSpc>
                          <a:spcPts val="2659"/>
                        </a:lnSpc>
                      </a:pPr>
                      <a:r>
                        <a:rPr lang="en-US" sz="1899">
                          <a:solidFill>
                            <a:srgbClr val="000000">
                              <a:alpha val="75686"/>
                            </a:srgbClr>
                          </a:solidFill>
                          <a:latin typeface="Lazydog"/>
                          <a:ea typeface="Lazydog"/>
                          <a:cs typeface="Lazydog"/>
                          <a:sym typeface="Lazydog"/>
                        </a:rPr>
                        <a:t>  321.300.000,00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a:t>
                      </a:r>
                      <a:endParaRPr lang="en-US" sz="1100"/>
                    </a:p>
                    <a:p>
                      <a:pPr algn="l">
                        <a:lnSpc>
                          <a:spcPts val="2659"/>
                        </a:lnSpc>
                      </a:pPr>
                      <a:r>
                        <a:rPr lang="en-US" sz="1899">
                          <a:solidFill>
                            <a:srgbClr val="000000">
                              <a:alpha val="75686"/>
                            </a:srgbClr>
                          </a:solidFill>
                          <a:latin typeface="Lazydog"/>
                          <a:ea typeface="Lazydog"/>
                          <a:cs typeface="Lazydog"/>
                          <a:sym typeface="Lazydog"/>
                        </a:rPr>
                        <a:t>  345.100.000,00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dirty="0">
                          <a:solidFill>
                            <a:srgbClr val="000000">
                              <a:alpha val="75686"/>
                            </a:srgbClr>
                          </a:solidFill>
                          <a:latin typeface="Lazydog"/>
                          <a:ea typeface="Lazydog"/>
                          <a:cs typeface="Lazydog"/>
                          <a:sym typeface="Lazydog"/>
                        </a:rPr>
                        <a:t> $     </a:t>
                      </a:r>
                      <a:endParaRPr lang="en-US" sz="1100" dirty="0"/>
                    </a:p>
                    <a:p>
                      <a:pPr algn="l">
                        <a:lnSpc>
                          <a:spcPts val="2659"/>
                        </a:lnSpc>
                      </a:pPr>
                      <a:r>
                        <a:rPr lang="en-US" sz="1899" dirty="0">
                          <a:solidFill>
                            <a:srgbClr val="000000">
                              <a:alpha val="75686"/>
                            </a:srgbClr>
                          </a:solidFill>
                          <a:latin typeface="Lazydog"/>
                          <a:ea typeface="Lazydog"/>
                          <a:cs typeface="Lazydog"/>
                          <a:sym typeface="Lazydog"/>
                        </a:rPr>
                        <a:t>  340.340.000,00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342.720,00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vMerge="1">
                  <a:txBody>
                    <a:bodyPr/>
                    <a:lstStyle/>
                    <a:p>
                      <a:pPr algn="l">
                        <a:lnSpc>
                          <a:spcPts val="2939"/>
                        </a:lnSpc>
                        <a:defRPr/>
                      </a:pPr>
                      <a:r>
                        <a:rPr lang="en-US" sz="2099">
                          <a:solidFill>
                            <a:srgbClr val="000000">
                              <a:alpha val="75686"/>
                            </a:srgbClr>
                          </a:solidFill>
                          <a:latin typeface="Lazydog"/>
                          <a:ea typeface="Lazydog"/>
                          <a:cs typeface="Lazydog"/>
                          <a:sym typeface="Lazydog"/>
                        </a:rPr>
                        <a:t> $    </a:t>
                      </a:r>
                      <a:endParaRPr lang="en-US" sz="1100"/>
                    </a:p>
                    <a:p>
                      <a:pPr algn="l">
                        <a:lnSpc>
                          <a:spcPts val="2939"/>
                        </a:lnSpc>
                      </a:pPr>
                      <a:r>
                        <a:rPr lang="en-US" sz="2099">
                          <a:solidFill>
                            <a:srgbClr val="000000">
                              <a:alpha val="75686"/>
                            </a:srgbClr>
                          </a:solidFill>
                          <a:latin typeface="Lazydog"/>
                          <a:ea typeface="Lazydog"/>
                          <a:cs typeface="Lazydog"/>
                          <a:sym typeface="Lazydog"/>
                        </a:rPr>
                        <a:t>  1.349.802.720,00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extLst>
                  <a:ext uri="{0D108BD9-81ED-4DB2-BD59-A6C34878D82A}">
                    <a16:rowId xmlns:a16="http://schemas.microsoft.com/office/drawing/2014/main" val="10003"/>
                  </a:ext>
                </a:extLst>
              </a:tr>
              <a:tr h="996212">
                <a:tc rowSpan="3">
                  <a:txBody>
                    <a:bodyPr/>
                    <a:lstStyle/>
                    <a:p>
                      <a:pPr algn="l">
                        <a:lnSpc>
                          <a:spcPts val="2939"/>
                        </a:lnSpc>
                        <a:defRPr/>
                      </a:pPr>
                      <a:r>
                        <a:rPr lang="en-US" sz="2099">
                          <a:solidFill>
                            <a:srgbClr val="000000">
                              <a:alpha val="75686"/>
                            </a:srgbClr>
                          </a:solidFill>
                          <a:latin typeface="Lazydog"/>
                          <a:ea typeface="Lazydog"/>
                          <a:cs typeface="Lazydog"/>
                          <a:sym typeface="Lazydog"/>
                        </a:rPr>
                        <a:t>membresia asociados</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800"/>
                        </a:lnSpc>
                        <a:defRPr/>
                      </a:pPr>
                      <a:r>
                        <a:rPr lang="en-US" sz="2000">
                          <a:solidFill>
                            <a:srgbClr val="000000">
                              <a:alpha val="75686"/>
                            </a:srgbClr>
                          </a:solidFill>
                          <a:latin typeface="Lazydog"/>
                          <a:ea typeface="Lazydog"/>
                          <a:cs typeface="Lazydog"/>
                          <a:sym typeface="Lazydog"/>
                        </a:rPr>
                        <a:t>unidades vendidas</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101</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105</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93</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98</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100</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rowSpan="3">
                  <a:txBody>
                    <a:bodyPr/>
                    <a:lstStyle/>
                    <a:p>
                      <a:pPr algn="l">
                        <a:lnSpc>
                          <a:spcPts val="2939"/>
                        </a:lnSpc>
                        <a:defRPr/>
                      </a:pPr>
                      <a:r>
                        <a:rPr lang="en-US" sz="2099">
                          <a:solidFill>
                            <a:srgbClr val="000000">
                              <a:alpha val="75686"/>
                            </a:srgbClr>
                          </a:solidFill>
                          <a:latin typeface="Lazydog"/>
                          <a:ea typeface="Lazydog"/>
                          <a:cs typeface="Lazydog"/>
                          <a:sym typeface="Lazydog"/>
                        </a:rPr>
                        <a:t> $       </a:t>
                      </a:r>
                      <a:endParaRPr lang="en-US" sz="1100"/>
                    </a:p>
                    <a:p>
                      <a:pPr algn="l">
                        <a:lnSpc>
                          <a:spcPts val="2939"/>
                        </a:lnSpc>
                      </a:pPr>
                      <a:r>
                        <a:rPr lang="en-US" sz="2099">
                          <a:solidFill>
                            <a:srgbClr val="000000">
                              <a:alpha val="75686"/>
                            </a:srgbClr>
                          </a:solidFill>
                          <a:latin typeface="Lazydog"/>
                          <a:ea typeface="Lazydog"/>
                          <a:cs typeface="Lazydog"/>
                          <a:sym typeface="Lazydog"/>
                        </a:rPr>
                        <a:t>  354.858.000,00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extLst>
                  <a:ext uri="{0D108BD9-81ED-4DB2-BD59-A6C34878D82A}">
                    <a16:rowId xmlns:a16="http://schemas.microsoft.com/office/drawing/2014/main" val="10004"/>
                  </a:ext>
                </a:extLst>
              </a:tr>
              <a:tr h="1175666">
                <a:tc vMerge="1">
                  <a:txBody>
                    <a:bodyPr/>
                    <a:lstStyle/>
                    <a:p>
                      <a:pPr algn="l">
                        <a:lnSpc>
                          <a:spcPts val="2939"/>
                        </a:lnSpc>
                        <a:defRPr/>
                      </a:pPr>
                      <a:r>
                        <a:rPr lang="en-US" sz="2099">
                          <a:solidFill>
                            <a:srgbClr val="000000">
                              <a:alpha val="75686"/>
                            </a:srgbClr>
                          </a:solidFill>
                          <a:latin typeface="Lazydog"/>
                          <a:ea typeface="Lazydog"/>
                          <a:cs typeface="Lazydog"/>
                          <a:sym typeface="Lazydog"/>
                        </a:rPr>
                        <a:t>membresia asociados</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800"/>
                        </a:lnSpc>
                        <a:defRPr/>
                      </a:pPr>
                      <a:r>
                        <a:rPr lang="en-US" sz="2000">
                          <a:solidFill>
                            <a:srgbClr val="000000">
                              <a:alpha val="75686"/>
                            </a:srgbClr>
                          </a:solidFill>
                          <a:latin typeface="Lazydog"/>
                          <a:ea typeface="Lazydog"/>
                          <a:cs typeface="Lazydog"/>
                          <a:sym typeface="Lazydog"/>
                        </a:rPr>
                        <a:t>precio con IVA(19%)</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dirty="0">
                          <a:solidFill>
                            <a:srgbClr val="000000">
                              <a:alpha val="75686"/>
                            </a:srgbClr>
                          </a:solidFill>
                          <a:latin typeface="Lazydog"/>
                          <a:ea typeface="Lazydog"/>
                          <a:cs typeface="Lazydog"/>
                          <a:sym typeface="Lazydog"/>
                        </a:rPr>
                        <a:t> $    1.000,000</a:t>
                      </a:r>
                      <a:endParaRPr lang="en-US" sz="1100" dirty="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kumimoji="0" lang="en-US" sz="1899" b="0" i="0" u="none" strike="noStrike" kern="1200" cap="none" spc="0" normalizeH="0" baseline="0" noProof="0" dirty="0">
                          <a:ln>
                            <a:noFill/>
                          </a:ln>
                          <a:solidFill>
                            <a:srgbClr val="000000">
                              <a:alpha val="75686"/>
                            </a:srgbClr>
                          </a:solidFill>
                          <a:effectLst/>
                          <a:uLnTx/>
                          <a:uFillTx/>
                          <a:latin typeface="Lazydog"/>
                          <a:ea typeface="Lazydog"/>
                          <a:cs typeface="Lazydog"/>
                          <a:sym typeface="Lazydog"/>
                        </a:rPr>
                        <a:t>$ 1.000,000</a:t>
                      </a:r>
                      <a:endParaRPr lang="en-US" sz="1100" dirty="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kumimoji="0" lang="en-US" sz="1899" b="0" i="0" u="none" strike="noStrike" kern="1200" cap="none" spc="0" normalizeH="0" baseline="0" noProof="0" dirty="0">
                          <a:ln>
                            <a:noFill/>
                          </a:ln>
                          <a:solidFill>
                            <a:srgbClr val="000000">
                              <a:alpha val="75686"/>
                            </a:srgbClr>
                          </a:solidFill>
                          <a:effectLst/>
                          <a:uLnTx/>
                          <a:uFillTx/>
                          <a:latin typeface="Lazydog"/>
                          <a:ea typeface="Lazydog"/>
                          <a:cs typeface="Lazydog"/>
                          <a:sym typeface="Lazydog"/>
                        </a:rPr>
                        <a:t>$        1.000,000</a:t>
                      </a:r>
                      <a:endParaRPr lang="en-US" sz="1899" dirty="0">
                        <a:solidFill>
                          <a:srgbClr val="000000">
                            <a:alpha val="75686"/>
                          </a:srgbClr>
                        </a:solidFill>
                        <a:latin typeface="Lazydog"/>
                        <a:ea typeface="Lazydog"/>
                        <a:cs typeface="Lazydog"/>
                        <a:sym typeface="Lazydog"/>
                      </a:endParaRP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kumimoji="0" lang="en-US" sz="1899" b="0" i="0" u="none" strike="noStrike" kern="1200" cap="none" spc="0" normalizeH="0" baseline="0" noProof="0" dirty="0">
                          <a:ln>
                            <a:noFill/>
                          </a:ln>
                          <a:solidFill>
                            <a:srgbClr val="000000">
                              <a:alpha val="75686"/>
                            </a:srgbClr>
                          </a:solidFill>
                          <a:effectLst/>
                          <a:uLnTx/>
                          <a:uFillTx/>
                          <a:latin typeface="Lazydog"/>
                          <a:ea typeface="Lazydog"/>
                          <a:cs typeface="Lazydog"/>
                          <a:sym typeface="Lazydog"/>
                        </a:rPr>
                        <a:t>$  1.000,000</a:t>
                      </a:r>
                      <a:endParaRPr lang="en-US" sz="1100" dirty="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kumimoji="0" lang="en-US" sz="1899" b="0" i="0" u="none" strike="noStrike" kern="1200" cap="none" spc="0" normalizeH="0" baseline="0" noProof="0" dirty="0">
                          <a:ln>
                            <a:noFill/>
                          </a:ln>
                          <a:solidFill>
                            <a:srgbClr val="000000">
                              <a:alpha val="75686"/>
                            </a:srgbClr>
                          </a:solidFill>
                          <a:effectLst/>
                          <a:uLnTx/>
                          <a:uFillTx/>
                          <a:latin typeface="Lazydog"/>
                          <a:ea typeface="Lazydog"/>
                          <a:cs typeface="Lazydog"/>
                          <a:sym typeface="Lazydog"/>
                        </a:rPr>
                        <a:t>$ 1.000,000</a:t>
                      </a:r>
                      <a:endParaRPr lang="en-US" sz="1100" dirty="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vMerge="1">
                  <a:txBody>
                    <a:bodyPr/>
                    <a:lstStyle/>
                    <a:p>
                      <a:pPr algn="l">
                        <a:lnSpc>
                          <a:spcPts val="2939"/>
                        </a:lnSpc>
                        <a:defRPr/>
                      </a:pPr>
                      <a:r>
                        <a:rPr lang="en-US" sz="2099">
                          <a:solidFill>
                            <a:srgbClr val="000000">
                              <a:alpha val="75686"/>
                            </a:srgbClr>
                          </a:solidFill>
                          <a:latin typeface="Lazydog"/>
                          <a:ea typeface="Lazydog"/>
                          <a:cs typeface="Lazydog"/>
                          <a:sym typeface="Lazydog"/>
                        </a:rPr>
                        <a:t> $       </a:t>
                      </a:r>
                      <a:endParaRPr lang="en-US" sz="1100"/>
                    </a:p>
                    <a:p>
                      <a:pPr algn="l">
                        <a:lnSpc>
                          <a:spcPts val="2939"/>
                        </a:lnSpc>
                      </a:pPr>
                      <a:r>
                        <a:rPr lang="en-US" sz="2099">
                          <a:solidFill>
                            <a:srgbClr val="000000">
                              <a:alpha val="75686"/>
                            </a:srgbClr>
                          </a:solidFill>
                          <a:latin typeface="Lazydog"/>
                          <a:ea typeface="Lazydog"/>
                          <a:cs typeface="Lazydog"/>
                          <a:sym typeface="Lazydog"/>
                        </a:rPr>
                        <a:t>  354.858.000,00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extLst>
                  <a:ext uri="{0D108BD9-81ED-4DB2-BD59-A6C34878D82A}">
                    <a16:rowId xmlns:a16="http://schemas.microsoft.com/office/drawing/2014/main" val="10005"/>
                  </a:ext>
                </a:extLst>
              </a:tr>
              <a:tr h="1134707">
                <a:tc vMerge="1">
                  <a:txBody>
                    <a:bodyPr/>
                    <a:lstStyle/>
                    <a:p>
                      <a:pPr algn="l">
                        <a:lnSpc>
                          <a:spcPts val="2939"/>
                        </a:lnSpc>
                        <a:defRPr/>
                      </a:pPr>
                      <a:r>
                        <a:rPr lang="en-US" sz="2099">
                          <a:solidFill>
                            <a:srgbClr val="000000">
                              <a:alpha val="75686"/>
                            </a:srgbClr>
                          </a:solidFill>
                          <a:latin typeface="Lazydog"/>
                          <a:ea typeface="Lazydog"/>
                          <a:cs typeface="Lazydog"/>
                          <a:sym typeface="Lazydog"/>
                        </a:rPr>
                        <a:t>membresia asociados</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800"/>
                        </a:lnSpc>
                        <a:defRPr/>
                      </a:pPr>
                      <a:r>
                        <a:rPr lang="en-US" sz="2000">
                          <a:solidFill>
                            <a:srgbClr val="000000">
                              <a:alpha val="75686"/>
                            </a:srgbClr>
                          </a:solidFill>
                          <a:latin typeface="Lazydog"/>
                          <a:ea typeface="Lazydog"/>
                          <a:cs typeface="Lazydog"/>
                          <a:sym typeface="Lazydog"/>
                        </a:rPr>
                        <a:t>ventas(COP)</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a:t>
                      </a:r>
                      <a:endParaRPr lang="en-US" sz="1100"/>
                    </a:p>
                    <a:p>
                      <a:pPr algn="l">
                        <a:lnSpc>
                          <a:spcPts val="2659"/>
                        </a:lnSpc>
                      </a:pPr>
                      <a:r>
                        <a:rPr lang="en-US" sz="1899">
                          <a:solidFill>
                            <a:srgbClr val="000000">
                              <a:alpha val="75686"/>
                            </a:srgbClr>
                          </a:solidFill>
                          <a:latin typeface="Lazydog"/>
                          <a:ea typeface="Lazydog"/>
                          <a:cs typeface="Lazydog"/>
                          <a:sym typeface="Lazydog"/>
                        </a:rPr>
                        <a:t>  72.114.000,00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a:t>
                      </a:r>
                      <a:endParaRPr lang="en-US" sz="1100"/>
                    </a:p>
                    <a:p>
                      <a:pPr algn="l">
                        <a:lnSpc>
                          <a:spcPts val="2659"/>
                        </a:lnSpc>
                      </a:pPr>
                      <a:r>
                        <a:rPr lang="en-US" sz="1899">
                          <a:solidFill>
                            <a:srgbClr val="000000">
                              <a:alpha val="75686"/>
                            </a:srgbClr>
                          </a:solidFill>
                          <a:latin typeface="Lazydog"/>
                          <a:ea typeface="Lazydog"/>
                          <a:cs typeface="Lazydog"/>
                          <a:sym typeface="Lazydog"/>
                        </a:rPr>
                        <a:t> 74.970.000,00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a:t>
                      </a:r>
                      <a:endParaRPr lang="en-US" sz="1100"/>
                    </a:p>
                    <a:p>
                      <a:pPr algn="l">
                        <a:lnSpc>
                          <a:spcPts val="2659"/>
                        </a:lnSpc>
                      </a:pPr>
                      <a:r>
                        <a:rPr lang="en-US" sz="1899">
                          <a:solidFill>
                            <a:srgbClr val="000000">
                              <a:alpha val="75686"/>
                            </a:srgbClr>
                          </a:solidFill>
                          <a:latin typeface="Lazydog"/>
                          <a:ea typeface="Lazydog"/>
                          <a:cs typeface="Lazydog"/>
                          <a:sym typeface="Lazydog"/>
                        </a:rPr>
                        <a:t>  66.402.000,00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a:t>
                      </a:r>
                      <a:endParaRPr lang="en-US" sz="1100"/>
                    </a:p>
                    <a:p>
                      <a:pPr algn="l">
                        <a:lnSpc>
                          <a:spcPts val="2659"/>
                        </a:lnSpc>
                      </a:pPr>
                      <a:r>
                        <a:rPr lang="en-US" sz="1899">
                          <a:solidFill>
                            <a:srgbClr val="000000">
                              <a:alpha val="75686"/>
                            </a:srgbClr>
                          </a:solidFill>
                          <a:latin typeface="Lazydog"/>
                          <a:ea typeface="Lazydog"/>
                          <a:cs typeface="Lazydog"/>
                          <a:sym typeface="Lazydog"/>
                        </a:rPr>
                        <a:t>  69.972.000,00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dirty="0">
                          <a:solidFill>
                            <a:srgbClr val="000000">
                              <a:alpha val="75686"/>
                            </a:srgbClr>
                          </a:solidFill>
                          <a:latin typeface="Lazydog"/>
                          <a:ea typeface="Lazydog"/>
                          <a:cs typeface="Lazydog"/>
                          <a:sym typeface="Lazydog"/>
                        </a:rPr>
                        <a:t> $              71.400.000,00 </a:t>
                      </a:r>
                      <a:endParaRPr lang="en-US" sz="1100" dirty="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vMerge="1">
                  <a:txBody>
                    <a:bodyPr/>
                    <a:lstStyle/>
                    <a:p>
                      <a:pPr algn="l">
                        <a:lnSpc>
                          <a:spcPts val="2939"/>
                        </a:lnSpc>
                        <a:defRPr/>
                      </a:pPr>
                      <a:r>
                        <a:rPr lang="en-US" sz="2099">
                          <a:solidFill>
                            <a:srgbClr val="000000">
                              <a:alpha val="75686"/>
                            </a:srgbClr>
                          </a:solidFill>
                          <a:latin typeface="Lazydog"/>
                          <a:ea typeface="Lazydog"/>
                          <a:cs typeface="Lazydog"/>
                          <a:sym typeface="Lazydog"/>
                        </a:rPr>
                        <a:t> $       </a:t>
                      </a:r>
                      <a:endParaRPr lang="en-US" sz="1100"/>
                    </a:p>
                    <a:p>
                      <a:pPr algn="l">
                        <a:lnSpc>
                          <a:spcPts val="2939"/>
                        </a:lnSpc>
                      </a:pPr>
                      <a:r>
                        <a:rPr lang="en-US" sz="2099">
                          <a:solidFill>
                            <a:srgbClr val="000000">
                              <a:alpha val="75686"/>
                            </a:srgbClr>
                          </a:solidFill>
                          <a:latin typeface="Lazydog"/>
                          <a:ea typeface="Lazydog"/>
                          <a:cs typeface="Lazydog"/>
                          <a:sym typeface="Lazydog"/>
                        </a:rPr>
                        <a:t>  354.858.000,00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extLst>
                  <a:ext uri="{0D108BD9-81ED-4DB2-BD59-A6C34878D82A}">
                    <a16:rowId xmlns:a16="http://schemas.microsoft.com/office/drawing/2014/main" val="10006"/>
                  </a:ext>
                </a:extLst>
              </a:tr>
              <a:tr h="1258666">
                <a:tc gridSpan="2">
                  <a:txBody>
                    <a:bodyPr/>
                    <a:lstStyle/>
                    <a:p>
                      <a:pPr algn="l">
                        <a:lnSpc>
                          <a:spcPts val="2939"/>
                        </a:lnSpc>
                        <a:defRPr/>
                      </a:pPr>
                      <a:r>
                        <a:rPr lang="en-US" sz="2099">
                          <a:solidFill>
                            <a:srgbClr val="000000">
                              <a:alpha val="75686"/>
                            </a:srgbClr>
                          </a:solidFill>
                          <a:latin typeface="Lazydog"/>
                          <a:ea typeface="Lazydog"/>
                          <a:cs typeface="Lazydog"/>
                          <a:sym typeface="Lazydog"/>
                        </a:rPr>
                        <a:t>total ventas año</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hMerge="1">
                  <a:txBody>
                    <a:bodyPr/>
                    <a:lstStyle/>
                    <a:p>
                      <a:pPr algn="l">
                        <a:lnSpc>
                          <a:spcPts val="2939"/>
                        </a:lnSpc>
                        <a:defRPr/>
                      </a:pPr>
                      <a:r>
                        <a:rPr lang="en-US" sz="2099">
                          <a:solidFill>
                            <a:srgbClr val="000000">
                              <a:alpha val="75686"/>
                            </a:srgbClr>
                          </a:solidFill>
                          <a:latin typeface="Lazydog"/>
                          <a:ea typeface="Lazydog"/>
                          <a:cs typeface="Lazydog"/>
                          <a:sym typeface="Lazydog"/>
                        </a:rPr>
                        <a:t>total ventas año</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799"/>
                        </a:lnSpc>
                        <a:defRPr/>
                      </a:pPr>
                      <a:r>
                        <a:rPr lang="en-US" sz="1999">
                          <a:solidFill>
                            <a:srgbClr val="000000">
                              <a:alpha val="75686"/>
                            </a:srgbClr>
                          </a:solidFill>
                          <a:latin typeface="Lazydog"/>
                          <a:ea typeface="Lazydog"/>
                          <a:cs typeface="Lazydog"/>
                          <a:sym typeface="Lazydog"/>
                        </a:rPr>
                        <a:t> $         </a:t>
                      </a:r>
                      <a:endParaRPr lang="en-US" sz="1100"/>
                    </a:p>
                    <a:p>
                      <a:pPr algn="l">
                        <a:lnSpc>
                          <a:spcPts val="2799"/>
                        </a:lnSpc>
                      </a:pPr>
                      <a:r>
                        <a:rPr lang="en-US" sz="1999">
                          <a:solidFill>
                            <a:srgbClr val="000000">
                              <a:alpha val="75686"/>
                            </a:srgbClr>
                          </a:solidFill>
                          <a:latin typeface="Lazydog"/>
                          <a:ea typeface="Lazydog"/>
                          <a:cs typeface="Lazydog"/>
                          <a:sym typeface="Lazydog"/>
                        </a:rPr>
                        <a:t>  414.834.000,00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a:t>
                      </a:r>
                      <a:endParaRPr lang="en-US" sz="1100"/>
                    </a:p>
                    <a:p>
                      <a:pPr algn="l">
                        <a:lnSpc>
                          <a:spcPts val="2659"/>
                        </a:lnSpc>
                      </a:pPr>
                      <a:r>
                        <a:rPr lang="en-US" sz="1899">
                          <a:solidFill>
                            <a:srgbClr val="000000">
                              <a:alpha val="75686"/>
                            </a:srgbClr>
                          </a:solidFill>
                          <a:latin typeface="Lazydog"/>
                          <a:ea typeface="Lazydog"/>
                          <a:cs typeface="Lazydog"/>
                          <a:sym typeface="Lazydog"/>
                        </a:rPr>
                        <a:t>  396.270.000,00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a:t>
                      </a:r>
                      <a:endParaRPr lang="en-US" sz="1100"/>
                    </a:p>
                    <a:p>
                      <a:pPr algn="l">
                        <a:lnSpc>
                          <a:spcPts val="2659"/>
                        </a:lnSpc>
                      </a:pPr>
                      <a:r>
                        <a:rPr lang="en-US" sz="1899">
                          <a:solidFill>
                            <a:srgbClr val="000000">
                              <a:alpha val="75686"/>
                            </a:srgbClr>
                          </a:solidFill>
                          <a:latin typeface="Lazydog"/>
                          <a:ea typeface="Lazydog"/>
                          <a:cs typeface="Lazydog"/>
                          <a:sym typeface="Lazydog"/>
                        </a:rPr>
                        <a:t>  411.502.000,00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a:t>
                      </a:r>
                      <a:endParaRPr lang="en-US" sz="1100"/>
                    </a:p>
                    <a:p>
                      <a:pPr algn="l">
                        <a:lnSpc>
                          <a:spcPts val="2659"/>
                        </a:lnSpc>
                      </a:pPr>
                      <a:r>
                        <a:rPr lang="en-US" sz="1899">
                          <a:solidFill>
                            <a:srgbClr val="000000">
                              <a:alpha val="75686"/>
                            </a:srgbClr>
                          </a:solidFill>
                          <a:latin typeface="Lazydog"/>
                          <a:ea typeface="Lazydog"/>
                          <a:cs typeface="Lazydog"/>
                          <a:sym typeface="Lazydog"/>
                        </a:rPr>
                        <a:t>  410.312.000,00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659"/>
                        </a:lnSpc>
                        <a:defRPr/>
                      </a:pPr>
                      <a:r>
                        <a:rPr lang="en-US" sz="1899">
                          <a:solidFill>
                            <a:srgbClr val="000000">
                              <a:alpha val="75686"/>
                            </a:srgbClr>
                          </a:solidFill>
                          <a:latin typeface="Lazydog"/>
                          <a:ea typeface="Lazydog"/>
                          <a:cs typeface="Lazydog"/>
                          <a:sym typeface="Lazydog"/>
                        </a:rPr>
                        <a:t> $              71.742.720,00 </a:t>
                      </a:r>
                      <a:endParaRPr lang="en-US" sz="1100"/>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tc>
                  <a:txBody>
                    <a:bodyPr/>
                    <a:lstStyle/>
                    <a:p>
                      <a:pPr algn="l">
                        <a:lnSpc>
                          <a:spcPts val="2939"/>
                        </a:lnSpc>
                        <a:defRPr/>
                      </a:pPr>
                      <a:r>
                        <a:rPr lang="en-US" sz="2099" dirty="0">
                          <a:solidFill>
                            <a:srgbClr val="000000">
                              <a:alpha val="75686"/>
                            </a:srgbClr>
                          </a:solidFill>
                          <a:latin typeface="Lazydog"/>
                          <a:ea typeface="Lazydog"/>
                          <a:cs typeface="Lazydog"/>
                          <a:sym typeface="Lazydog"/>
                        </a:rPr>
                        <a:t> $    </a:t>
                      </a:r>
                      <a:endParaRPr lang="en-US" sz="1100" dirty="0"/>
                    </a:p>
                    <a:p>
                      <a:pPr algn="l">
                        <a:lnSpc>
                          <a:spcPts val="2939"/>
                        </a:lnSpc>
                      </a:pPr>
                      <a:r>
                        <a:rPr lang="en-US" sz="2099" dirty="0">
                          <a:solidFill>
                            <a:srgbClr val="000000">
                              <a:alpha val="75686"/>
                            </a:srgbClr>
                          </a:solidFill>
                          <a:latin typeface="Lazydog"/>
                          <a:ea typeface="Lazydog"/>
                          <a:cs typeface="Lazydog"/>
                          <a:sym typeface="Lazydog"/>
                        </a:rPr>
                        <a:t>  1.704.660.720,00 </a:t>
                      </a:r>
                    </a:p>
                  </a:txBody>
                  <a:tcPr marL="57150" marR="57150" marT="57150" marB="57150" anchor="ct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gradFill rotWithShape="1">
                      <a:gsLst>
                        <a:gs pos="0">
                          <a:srgbClr val="CDFFD8">
                            <a:alpha val="76000"/>
                          </a:srgbClr>
                        </a:gs>
                        <a:gs pos="100000">
                          <a:srgbClr val="94B9FF">
                            <a:alpha val="76000"/>
                          </a:srgbClr>
                        </a:gs>
                      </a:gsLst>
                      <a:lin ang="0"/>
                    </a:gra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CDFFD8">
                <a:alpha val="100000"/>
              </a:srgbClr>
            </a:gs>
            <a:gs pos="100000">
              <a:srgbClr val="94B9FF">
                <a:alpha val="100000"/>
              </a:srgbClr>
            </a:gs>
          </a:gsLst>
          <a:lin ang="0"/>
        </a:gradFill>
        <a:effectLst/>
      </p:bgPr>
    </p:bg>
    <p:spTree>
      <p:nvGrpSpPr>
        <p:cNvPr id="1" name="">
          <a:extLst>
            <a:ext uri="{FF2B5EF4-FFF2-40B4-BE49-F238E27FC236}">
              <a16:creationId xmlns:a16="http://schemas.microsoft.com/office/drawing/2014/main" id="{818D7222-D1E5-11B3-3A12-9BC32E8101A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EC2F9C4-94BD-1924-5255-3A048EBF9542}"/>
              </a:ext>
            </a:extLst>
          </p:cNvPr>
          <p:cNvSpPr/>
          <p:nvPr/>
        </p:nvSpPr>
        <p:spPr>
          <a:xfrm rot="8722272" flipH="1">
            <a:off x="15493190" y="-645632"/>
            <a:ext cx="3532220" cy="5250597"/>
          </a:xfrm>
          <a:custGeom>
            <a:avLst/>
            <a:gdLst/>
            <a:ahLst/>
            <a:cxnLst/>
            <a:rect l="l" t="t" r="r" b="b"/>
            <a:pathLst>
              <a:path w="3532220" h="5250597">
                <a:moveTo>
                  <a:pt x="3532220" y="0"/>
                </a:moveTo>
                <a:lnTo>
                  <a:pt x="0" y="0"/>
                </a:lnTo>
                <a:lnTo>
                  <a:pt x="0" y="5250596"/>
                </a:lnTo>
                <a:lnTo>
                  <a:pt x="3532220" y="5250596"/>
                </a:lnTo>
                <a:lnTo>
                  <a:pt x="353222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s-CO"/>
          </a:p>
        </p:txBody>
      </p:sp>
      <p:sp>
        <p:nvSpPr>
          <p:cNvPr id="3" name="Freeform 3">
            <a:extLst>
              <a:ext uri="{FF2B5EF4-FFF2-40B4-BE49-F238E27FC236}">
                <a16:creationId xmlns:a16="http://schemas.microsoft.com/office/drawing/2014/main" id="{8CCE634D-7E94-3768-A848-95D5F665F65C}"/>
              </a:ext>
            </a:extLst>
          </p:cNvPr>
          <p:cNvSpPr/>
          <p:nvPr/>
        </p:nvSpPr>
        <p:spPr>
          <a:xfrm flipH="1">
            <a:off x="16550780" y="8562451"/>
            <a:ext cx="3056701" cy="5125565"/>
          </a:xfrm>
          <a:custGeom>
            <a:avLst/>
            <a:gdLst/>
            <a:ahLst/>
            <a:cxnLst/>
            <a:rect l="l" t="t" r="r" b="b"/>
            <a:pathLst>
              <a:path w="3056701" h="5125565">
                <a:moveTo>
                  <a:pt x="3056701" y="0"/>
                </a:moveTo>
                <a:lnTo>
                  <a:pt x="0" y="0"/>
                </a:lnTo>
                <a:lnTo>
                  <a:pt x="0" y="5125565"/>
                </a:lnTo>
                <a:lnTo>
                  <a:pt x="3056701" y="5125565"/>
                </a:lnTo>
                <a:lnTo>
                  <a:pt x="3056701"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s-CO"/>
          </a:p>
        </p:txBody>
      </p:sp>
      <p:sp>
        <p:nvSpPr>
          <p:cNvPr id="4" name="Freeform 4">
            <a:extLst>
              <a:ext uri="{FF2B5EF4-FFF2-40B4-BE49-F238E27FC236}">
                <a16:creationId xmlns:a16="http://schemas.microsoft.com/office/drawing/2014/main" id="{7C97D225-BF22-A812-E7FB-DCEA02B5464C}"/>
              </a:ext>
            </a:extLst>
          </p:cNvPr>
          <p:cNvSpPr/>
          <p:nvPr/>
        </p:nvSpPr>
        <p:spPr>
          <a:xfrm rot="10669215">
            <a:off x="-1769090" y="462366"/>
            <a:ext cx="10454684" cy="10062633"/>
          </a:xfrm>
          <a:custGeom>
            <a:avLst/>
            <a:gdLst/>
            <a:ahLst/>
            <a:cxnLst/>
            <a:rect l="l" t="t" r="r" b="b"/>
            <a:pathLst>
              <a:path w="10454684" h="10062633">
                <a:moveTo>
                  <a:pt x="0" y="0"/>
                </a:moveTo>
                <a:lnTo>
                  <a:pt x="10454684" y="0"/>
                </a:lnTo>
                <a:lnTo>
                  <a:pt x="10454684" y="10062633"/>
                </a:lnTo>
                <a:lnTo>
                  <a:pt x="0" y="10062633"/>
                </a:lnTo>
                <a:lnTo>
                  <a:pt x="0" y="0"/>
                </a:lnTo>
                <a:close/>
              </a:path>
            </a:pathLst>
          </a:custGeom>
          <a:blipFill>
            <a:blip r:embed="rId6"/>
            <a:stretch>
              <a:fillRect/>
            </a:stretch>
          </a:blipFill>
        </p:spPr>
        <p:txBody>
          <a:bodyPr/>
          <a:lstStyle/>
          <a:p>
            <a:endParaRPr lang="es-CO"/>
          </a:p>
        </p:txBody>
      </p:sp>
      <p:sp>
        <p:nvSpPr>
          <p:cNvPr id="5" name="TextBox 5">
            <a:extLst>
              <a:ext uri="{FF2B5EF4-FFF2-40B4-BE49-F238E27FC236}">
                <a16:creationId xmlns:a16="http://schemas.microsoft.com/office/drawing/2014/main" id="{55EC6EB1-0C38-2597-05BC-0670B9ED4BC0}"/>
              </a:ext>
            </a:extLst>
          </p:cNvPr>
          <p:cNvSpPr txBox="1"/>
          <p:nvPr/>
        </p:nvSpPr>
        <p:spPr>
          <a:xfrm>
            <a:off x="372398" y="-15048"/>
            <a:ext cx="18525201" cy="2356158"/>
          </a:xfrm>
          <a:prstGeom prst="rect">
            <a:avLst/>
          </a:prstGeom>
        </p:spPr>
        <p:txBody>
          <a:bodyPr wrap="square" lIns="0" tIns="0" rIns="0" bIns="0" rtlCol="0" anchor="t">
            <a:spAutoFit/>
          </a:bodyPr>
          <a:lstStyle/>
          <a:p>
            <a:pPr algn="l">
              <a:lnSpc>
                <a:spcPts val="9660"/>
              </a:lnSpc>
            </a:pPr>
            <a:r>
              <a:rPr lang="en-US" sz="6000" dirty="0">
                <a:solidFill>
                  <a:srgbClr val="3D593D"/>
                </a:solidFill>
                <a:latin typeface="Lazydog"/>
                <a:ea typeface="Lazydog"/>
                <a:cs typeface="Lazydog"/>
                <a:sym typeface="Lazydog"/>
              </a:rPr>
              <a:t>Estima de Ingresos-egresos mensuales(</a:t>
            </a:r>
            <a:r>
              <a:rPr lang="en-US" sz="6000" dirty="0" err="1">
                <a:solidFill>
                  <a:srgbClr val="3D593D"/>
                </a:solidFill>
                <a:latin typeface="Lazydog"/>
                <a:ea typeface="Lazydog"/>
                <a:cs typeface="Lazydog"/>
                <a:sym typeface="Lazydog"/>
              </a:rPr>
              <a:t>mes</a:t>
            </a:r>
            <a:r>
              <a:rPr lang="en-US" sz="6000" dirty="0">
                <a:solidFill>
                  <a:srgbClr val="3D593D"/>
                </a:solidFill>
                <a:latin typeface="Lazydog"/>
                <a:ea typeface="Lazydog"/>
                <a:cs typeface="Lazydog"/>
                <a:sym typeface="Lazydog"/>
              </a:rPr>
              <a:t> </a:t>
            </a:r>
            <a:r>
              <a:rPr lang="en-US" sz="6900" dirty="0" err="1">
                <a:solidFill>
                  <a:srgbClr val="3D593D"/>
                </a:solidFill>
                <a:latin typeface="Lazydog"/>
                <a:ea typeface="Lazydog"/>
                <a:cs typeface="Lazydog"/>
                <a:sym typeface="Lazydog"/>
              </a:rPr>
              <a:t>enero</a:t>
            </a:r>
            <a:r>
              <a:rPr lang="en-US" sz="6900" dirty="0">
                <a:solidFill>
                  <a:srgbClr val="3D593D"/>
                </a:solidFill>
                <a:latin typeface="Lazydog"/>
                <a:ea typeface="Lazydog"/>
                <a:cs typeface="Lazydog"/>
                <a:sym typeface="Lazydog"/>
              </a:rPr>
              <a:t>)</a:t>
            </a:r>
          </a:p>
        </p:txBody>
      </p:sp>
      <p:sp>
        <p:nvSpPr>
          <p:cNvPr id="6" name="Freeform 6">
            <a:extLst>
              <a:ext uri="{FF2B5EF4-FFF2-40B4-BE49-F238E27FC236}">
                <a16:creationId xmlns:a16="http://schemas.microsoft.com/office/drawing/2014/main" id="{764FA6B4-7DE9-89AF-5D15-773251335C25}"/>
              </a:ext>
            </a:extLst>
          </p:cNvPr>
          <p:cNvSpPr/>
          <p:nvPr/>
        </p:nvSpPr>
        <p:spPr>
          <a:xfrm flipH="1">
            <a:off x="15821638" y="3987441"/>
            <a:ext cx="5863057" cy="4114800"/>
          </a:xfrm>
          <a:custGeom>
            <a:avLst/>
            <a:gdLst/>
            <a:ahLst/>
            <a:cxnLst/>
            <a:rect l="l" t="t" r="r" b="b"/>
            <a:pathLst>
              <a:path w="5863057" h="4114800">
                <a:moveTo>
                  <a:pt x="5863057" y="0"/>
                </a:moveTo>
                <a:lnTo>
                  <a:pt x="0" y="0"/>
                </a:lnTo>
                <a:lnTo>
                  <a:pt x="0" y="4114800"/>
                </a:lnTo>
                <a:lnTo>
                  <a:pt x="5863057" y="4114800"/>
                </a:lnTo>
                <a:lnTo>
                  <a:pt x="5863057"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s-CO"/>
          </a:p>
        </p:txBody>
      </p:sp>
      <p:sp>
        <p:nvSpPr>
          <p:cNvPr id="7" name="Freeform 7">
            <a:extLst>
              <a:ext uri="{FF2B5EF4-FFF2-40B4-BE49-F238E27FC236}">
                <a16:creationId xmlns:a16="http://schemas.microsoft.com/office/drawing/2014/main" id="{F35A75C8-8338-122D-0324-A56F975FDF32}"/>
              </a:ext>
            </a:extLst>
          </p:cNvPr>
          <p:cNvSpPr/>
          <p:nvPr/>
        </p:nvSpPr>
        <p:spPr>
          <a:xfrm>
            <a:off x="16960158" y="1048901"/>
            <a:ext cx="1312602" cy="1312602"/>
          </a:xfrm>
          <a:custGeom>
            <a:avLst/>
            <a:gdLst/>
            <a:ahLst/>
            <a:cxnLst/>
            <a:rect l="l" t="t" r="r" b="b"/>
            <a:pathLst>
              <a:path w="1312602" h="1312602">
                <a:moveTo>
                  <a:pt x="0" y="0"/>
                </a:moveTo>
                <a:lnTo>
                  <a:pt x="1312602" y="0"/>
                </a:lnTo>
                <a:lnTo>
                  <a:pt x="1312602" y="1312602"/>
                </a:lnTo>
                <a:lnTo>
                  <a:pt x="0" y="1312602"/>
                </a:lnTo>
                <a:lnTo>
                  <a:pt x="0" y="0"/>
                </a:lnTo>
                <a:close/>
              </a:path>
            </a:pathLst>
          </a:custGeom>
          <a:blipFill>
            <a:blip r:embed="rId9"/>
            <a:stretch>
              <a:fillRect/>
            </a:stretch>
          </a:blipFill>
        </p:spPr>
        <p:txBody>
          <a:bodyPr/>
          <a:lstStyle/>
          <a:p>
            <a:endParaRPr lang="es-CO"/>
          </a:p>
        </p:txBody>
      </p:sp>
      <p:graphicFrame>
        <p:nvGraphicFramePr>
          <p:cNvPr id="12" name="Tabla 11">
            <a:extLst>
              <a:ext uri="{FF2B5EF4-FFF2-40B4-BE49-F238E27FC236}">
                <a16:creationId xmlns:a16="http://schemas.microsoft.com/office/drawing/2014/main" id="{171249CB-3A5D-A92A-06AC-819CA2D09357}"/>
              </a:ext>
            </a:extLst>
          </p:cNvPr>
          <p:cNvGraphicFramePr>
            <a:graphicFrameLocks noGrp="1"/>
          </p:cNvGraphicFramePr>
          <p:nvPr>
            <p:extLst>
              <p:ext uri="{D42A27DB-BD31-4B8C-83A1-F6EECF244321}">
                <p14:modId xmlns:p14="http://schemas.microsoft.com/office/powerpoint/2010/main" val="3204757980"/>
              </p:ext>
            </p:extLst>
          </p:nvPr>
        </p:nvGraphicFramePr>
        <p:xfrm>
          <a:off x="10491759" y="3009900"/>
          <a:ext cx="7781001" cy="3539874"/>
        </p:xfrm>
        <a:graphic>
          <a:graphicData uri="http://schemas.openxmlformats.org/drawingml/2006/table">
            <a:tbl>
              <a:tblPr>
                <a:tableStyleId>{5C22544A-7EE6-4342-B048-85BDC9FD1C3A}</a:tableStyleId>
              </a:tblPr>
              <a:tblGrid>
                <a:gridCol w="2226976">
                  <a:extLst>
                    <a:ext uri="{9D8B030D-6E8A-4147-A177-3AD203B41FA5}">
                      <a16:colId xmlns:a16="http://schemas.microsoft.com/office/drawing/2014/main" val="1798997527"/>
                    </a:ext>
                  </a:extLst>
                </a:gridCol>
                <a:gridCol w="3622191">
                  <a:extLst>
                    <a:ext uri="{9D8B030D-6E8A-4147-A177-3AD203B41FA5}">
                      <a16:colId xmlns:a16="http://schemas.microsoft.com/office/drawing/2014/main" val="2787012584"/>
                    </a:ext>
                  </a:extLst>
                </a:gridCol>
                <a:gridCol w="1931834">
                  <a:extLst>
                    <a:ext uri="{9D8B030D-6E8A-4147-A177-3AD203B41FA5}">
                      <a16:colId xmlns:a16="http://schemas.microsoft.com/office/drawing/2014/main" val="1266254980"/>
                    </a:ext>
                  </a:extLst>
                </a:gridCol>
              </a:tblGrid>
              <a:tr h="567723">
                <a:tc>
                  <a:txBody>
                    <a:bodyPr/>
                    <a:lstStyle/>
                    <a:p>
                      <a:pPr algn="ctr" fontAlgn="ctr"/>
                      <a:r>
                        <a:rPr lang="es-CO" sz="2800" u="none" strike="noStrike">
                          <a:effectLst/>
                          <a:highlight>
                            <a:srgbClr val="C6E0B4"/>
                          </a:highlight>
                        </a:rPr>
                        <a:t>FECHA</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a:effectLst/>
                          <a:highlight>
                            <a:srgbClr val="C6E0B4"/>
                          </a:highlight>
                        </a:rPr>
                        <a:t>EGRESOS</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a:effectLst/>
                          <a:highlight>
                            <a:srgbClr val="C6E0B4"/>
                          </a:highlight>
                        </a:rPr>
                        <a:t>VALOR</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extLst>
                  <a:ext uri="{0D108BD9-81ED-4DB2-BD59-A6C34878D82A}">
                    <a16:rowId xmlns:a16="http://schemas.microsoft.com/office/drawing/2014/main" val="2991178982"/>
                  </a:ext>
                </a:extLst>
              </a:tr>
              <a:tr h="344075">
                <a:tc>
                  <a:txBody>
                    <a:bodyPr/>
                    <a:lstStyle/>
                    <a:p>
                      <a:pPr algn="ctr" fontAlgn="ctr"/>
                      <a:r>
                        <a:rPr lang="es-CO" sz="2800" u="none" strike="noStrike">
                          <a:effectLst/>
                          <a:highlight>
                            <a:srgbClr val="C6E0B4"/>
                          </a:highlight>
                        </a:rPr>
                        <a:t>23/02/2024</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dirty="0">
                          <a:effectLst/>
                          <a:highlight>
                            <a:srgbClr val="C6E0B4"/>
                          </a:highlight>
                        </a:rPr>
                        <a:t>ALQUILER LOCAL</a:t>
                      </a:r>
                      <a:endParaRPr lang="es-CO" sz="2800" b="1" i="0" u="none" strike="noStrike" dirty="0">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a:effectLst/>
                          <a:highlight>
                            <a:srgbClr val="C6E0B4"/>
                          </a:highlight>
                        </a:rPr>
                        <a:t>   650.000,00 </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extLst>
                  <a:ext uri="{0D108BD9-81ED-4DB2-BD59-A6C34878D82A}">
                    <a16:rowId xmlns:a16="http://schemas.microsoft.com/office/drawing/2014/main" val="26940777"/>
                  </a:ext>
                </a:extLst>
              </a:tr>
              <a:tr h="344075">
                <a:tc>
                  <a:txBody>
                    <a:bodyPr/>
                    <a:lstStyle/>
                    <a:p>
                      <a:pPr algn="ctr" fontAlgn="ctr"/>
                      <a:r>
                        <a:rPr lang="es-CO" sz="2800" u="none" strike="noStrike">
                          <a:effectLst/>
                          <a:highlight>
                            <a:srgbClr val="C6E0B4"/>
                          </a:highlight>
                        </a:rPr>
                        <a:t>24/02/2024</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dirty="0">
                          <a:effectLst/>
                          <a:highlight>
                            <a:srgbClr val="C6E0B4"/>
                          </a:highlight>
                        </a:rPr>
                        <a:t>HOSTING</a:t>
                      </a:r>
                      <a:endParaRPr lang="es-CO" sz="2800" b="1" i="0" u="none" strike="noStrike" dirty="0">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a:effectLst/>
                          <a:highlight>
                            <a:srgbClr val="C6E0B4"/>
                          </a:highlight>
                        </a:rPr>
                        <a:t>50.000</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extLst>
                  <a:ext uri="{0D108BD9-81ED-4DB2-BD59-A6C34878D82A}">
                    <a16:rowId xmlns:a16="http://schemas.microsoft.com/office/drawing/2014/main" val="3152668766"/>
                  </a:ext>
                </a:extLst>
              </a:tr>
              <a:tr h="527970">
                <a:tc>
                  <a:txBody>
                    <a:bodyPr/>
                    <a:lstStyle/>
                    <a:p>
                      <a:pPr algn="ctr" fontAlgn="ctr"/>
                      <a:r>
                        <a:rPr lang="es-CO" sz="2800" u="none" strike="noStrike">
                          <a:effectLst/>
                          <a:highlight>
                            <a:srgbClr val="C6E0B4"/>
                          </a:highlight>
                        </a:rPr>
                        <a:t>25/02/2024</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dirty="0">
                          <a:effectLst/>
                          <a:highlight>
                            <a:srgbClr val="C6E0B4"/>
                          </a:highlight>
                        </a:rPr>
                        <a:t>DOMINIO</a:t>
                      </a:r>
                      <a:endParaRPr lang="es-CO" sz="2800" b="1" i="0" u="none" strike="noStrike" dirty="0">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a:effectLst/>
                          <a:highlight>
                            <a:srgbClr val="C6E0B4"/>
                          </a:highlight>
                        </a:rPr>
                        <a:t>4.998,75</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extLst>
                  <a:ext uri="{0D108BD9-81ED-4DB2-BD59-A6C34878D82A}">
                    <a16:rowId xmlns:a16="http://schemas.microsoft.com/office/drawing/2014/main" val="566056806"/>
                  </a:ext>
                </a:extLst>
              </a:tr>
              <a:tr h="361279">
                <a:tc>
                  <a:txBody>
                    <a:bodyPr/>
                    <a:lstStyle/>
                    <a:p>
                      <a:pPr algn="ctr" fontAlgn="ctr"/>
                      <a:r>
                        <a:rPr lang="es-CO" sz="2800" u="none" strike="noStrike">
                          <a:effectLst/>
                          <a:highlight>
                            <a:srgbClr val="C6E0B4"/>
                          </a:highlight>
                        </a:rPr>
                        <a:t>26/02/2024</a:t>
                      </a:r>
                      <a:endParaRPr lang="es-CO" sz="28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dirty="0">
                          <a:effectLst/>
                          <a:highlight>
                            <a:srgbClr val="C6E0B4"/>
                          </a:highlight>
                        </a:rPr>
                        <a:t>DISEÑADOR GRAFICO</a:t>
                      </a:r>
                      <a:endParaRPr lang="es-CO" sz="2800" b="1" i="0" u="none" strike="noStrike" dirty="0">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800" u="none" strike="noStrike" dirty="0">
                          <a:effectLst/>
                          <a:highlight>
                            <a:srgbClr val="C6E0B4"/>
                          </a:highlight>
                        </a:rPr>
                        <a:t>1.557.654</a:t>
                      </a:r>
                      <a:endParaRPr lang="es-CO" sz="2800" b="1" i="0" u="none" strike="noStrike" dirty="0">
                        <a:solidFill>
                          <a:srgbClr val="000000"/>
                        </a:solidFill>
                        <a:effectLst/>
                        <a:highlight>
                          <a:srgbClr val="C6E0B4"/>
                        </a:highlight>
                        <a:latin typeface="Arial" panose="020B0604020202020204" pitchFamily="34" charset="0"/>
                      </a:endParaRPr>
                    </a:p>
                  </a:txBody>
                  <a:tcPr marL="9525" marR="9525" marT="9525" marB="0" anchor="ctr"/>
                </a:tc>
                <a:extLst>
                  <a:ext uri="{0D108BD9-81ED-4DB2-BD59-A6C34878D82A}">
                    <a16:rowId xmlns:a16="http://schemas.microsoft.com/office/drawing/2014/main" val="4114930963"/>
                  </a:ext>
                </a:extLst>
              </a:tr>
              <a:tr h="378482">
                <a:tc>
                  <a:txBody>
                    <a:bodyPr/>
                    <a:lstStyle/>
                    <a:p>
                      <a:pPr algn="ctr" fontAlgn="ctr"/>
                      <a:r>
                        <a:rPr lang="es-CO" sz="1100" u="none" strike="noStrike">
                          <a:effectLst/>
                          <a:highlight>
                            <a:srgbClr val="C6E0B4"/>
                          </a:highlight>
                        </a:rPr>
                        <a:t> </a:t>
                      </a:r>
                      <a:endParaRPr lang="es-CO" sz="11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1100" u="none" strike="noStrike">
                          <a:effectLst/>
                          <a:highlight>
                            <a:srgbClr val="C6E0B4"/>
                          </a:highlight>
                        </a:rPr>
                        <a:t> </a:t>
                      </a:r>
                      <a:endParaRPr lang="es-CO" sz="11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1100" u="none" strike="noStrike">
                          <a:effectLst/>
                          <a:highlight>
                            <a:srgbClr val="C6E0B4"/>
                          </a:highlight>
                        </a:rPr>
                        <a:t> </a:t>
                      </a:r>
                      <a:endParaRPr lang="es-CO" sz="1100" b="1" i="0" u="none" strike="noStrike">
                        <a:solidFill>
                          <a:srgbClr val="000000"/>
                        </a:solidFill>
                        <a:effectLst/>
                        <a:highlight>
                          <a:srgbClr val="C6E0B4"/>
                        </a:highlight>
                        <a:latin typeface="Arial" panose="020B0604020202020204" pitchFamily="34" charset="0"/>
                      </a:endParaRPr>
                    </a:p>
                  </a:txBody>
                  <a:tcPr marL="9525" marR="9525" marT="9525" marB="0" anchor="ctr"/>
                </a:tc>
                <a:extLst>
                  <a:ext uri="{0D108BD9-81ED-4DB2-BD59-A6C34878D82A}">
                    <a16:rowId xmlns:a16="http://schemas.microsoft.com/office/drawing/2014/main" val="1701740432"/>
                  </a:ext>
                </a:extLst>
              </a:tr>
              <a:tr h="378482">
                <a:tc>
                  <a:txBody>
                    <a:bodyPr/>
                    <a:lstStyle/>
                    <a:p>
                      <a:pPr algn="ctr" fontAlgn="ctr"/>
                      <a:r>
                        <a:rPr lang="es-CO" sz="1100" u="none" strike="noStrike">
                          <a:effectLst/>
                          <a:highlight>
                            <a:srgbClr val="C6E0B4"/>
                          </a:highlight>
                        </a:rPr>
                        <a:t> </a:t>
                      </a:r>
                      <a:endParaRPr lang="es-CO" sz="11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1100" u="none" strike="noStrike">
                          <a:effectLst/>
                          <a:highlight>
                            <a:srgbClr val="C6E0B4"/>
                          </a:highlight>
                        </a:rPr>
                        <a:t> </a:t>
                      </a:r>
                      <a:endParaRPr lang="es-CO" sz="11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1100" u="none" strike="noStrike">
                          <a:effectLst/>
                          <a:highlight>
                            <a:srgbClr val="C6E0B4"/>
                          </a:highlight>
                        </a:rPr>
                        <a:t> </a:t>
                      </a:r>
                      <a:endParaRPr lang="es-CO" sz="1100" b="1" i="0" u="none" strike="noStrike">
                        <a:solidFill>
                          <a:srgbClr val="000000"/>
                        </a:solidFill>
                        <a:effectLst/>
                        <a:highlight>
                          <a:srgbClr val="C6E0B4"/>
                        </a:highlight>
                        <a:latin typeface="Arial" panose="020B0604020202020204" pitchFamily="34" charset="0"/>
                      </a:endParaRPr>
                    </a:p>
                  </a:txBody>
                  <a:tcPr marL="9525" marR="9525" marT="9525" marB="0" anchor="ctr"/>
                </a:tc>
                <a:extLst>
                  <a:ext uri="{0D108BD9-81ED-4DB2-BD59-A6C34878D82A}">
                    <a16:rowId xmlns:a16="http://schemas.microsoft.com/office/drawing/2014/main" val="977787591"/>
                  </a:ext>
                </a:extLst>
              </a:tr>
              <a:tr h="378482">
                <a:tc>
                  <a:txBody>
                    <a:bodyPr/>
                    <a:lstStyle/>
                    <a:p>
                      <a:pPr algn="ctr" fontAlgn="ctr"/>
                      <a:r>
                        <a:rPr lang="es-CO" sz="1100" u="none" strike="noStrike">
                          <a:effectLst/>
                          <a:highlight>
                            <a:srgbClr val="C6E0B4"/>
                          </a:highlight>
                        </a:rPr>
                        <a:t> </a:t>
                      </a:r>
                      <a:endParaRPr lang="es-CO" sz="11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1100" u="none" strike="noStrike">
                          <a:effectLst/>
                          <a:highlight>
                            <a:srgbClr val="C6E0B4"/>
                          </a:highlight>
                        </a:rPr>
                        <a:t> </a:t>
                      </a:r>
                      <a:endParaRPr lang="es-CO" sz="1100" b="1" i="0" u="none" strike="noStrike">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1100" u="none" strike="noStrike" dirty="0">
                          <a:effectLst/>
                          <a:highlight>
                            <a:srgbClr val="C6E0B4"/>
                          </a:highlight>
                        </a:rPr>
                        <a:t> </a:t>
                      </a:r>
                      <a:endParaRPr lang="es-CO" sz="1100" b="1" i="0" u="none" strike="noStrike" dirty="0">
                        <a:solidFill>
                          <a:srgbClr val="000000"/>
                        </a:solidFill>
                        <a:effectLst/>
                        <a:highlight>
                          <a:srgbClr val="C6E0B4"/>
                        </a:highlight>
                        <a:latin typeface="Arial" panose="020B0604020202020204" pitchFamily="34" charset="0"/>
                      </a:endParaRPr>
                    </a:p>
                  </a:txBody>
                  <a:tcPr marL="9525" marR="9525" marT="9525" marB="0" anchor="ctr"/>
                </a:tc>
                <a:extLst>
                  <a:ext uri="{0D108BD9-81ED-4DB2-BD59-A6C34878D82A}">
                    <a16:rowId xmlns:a16="http://schemas.microsoft.com/office/drawing/2014/main" val="2273560192"/>
                  </a:ext>
                </a:extLst>
              </a:tr>
            </a:tbl>
          </a:graphicData>
        </a:graphic>
      </p:graphicFrame>
      <p:graphicFrame>
        <p:nvGraphicFramePr>
          <p:cNvPr id="14" name="Tabla 13">
            <a:extLst>
              <a:ext uri="{FF2B5EF4-FFF2-40B4-BE49-F238E27FC236}">
                <a16:creationId xmlns:a16="http://schemas.microsoft.com/office/drawing/2014/main" id="{364DFC76-DAB1-1040-FDED-156AEE510AD2}"/>
              </a:ext>
            </a:extLst>
          </p:cNvPr>
          <p:cNvGraphicFramePr>
            <a:graphicFrameLocks noGrp="1"/>
          </p:cNvGraphicFramePr>
          <p:nvPr>
            <p:extLst>
              <p:ext uri="{D42A27DB-BD31-4B8C-83A1-F6EECF244321}">
                <p14:modId xmlns:p14="http://schemas.microsoft.com/office/powerpoint/2010/main" val="1787172976"/>
              </p:ext>
            </p:extLst>
          </p:nvPr>
        </p:nvGraphicFramePr>
        <p:xfrm>
          <a:off x="-284512" y="1163031"/>
          <a:ext cx="10544312" cy="9029700"/>
        </p:xfrm>
        <a:graphic>
          <a:graphicData uri="http://schemas.openxmlformats.org/drawingml/2006/table">
            <a:tbl>
              <a:tblPr>
                <a:tableStyleId>{5C22544A-7EE6-4342-B048-85BDC9FD1C3A}</a:tableStyleId>
              </a:tblPr>
              <a:tblGrid>
                <a:gridCol w="2547402">
                  <a:extLst>
                    <a:ext uri="{9D8B030D-6E8A-4147-A177-3AD203B41FA5}">
                      <a16:colId xmlns:a16="http://schemas.microsoft.com/office/drawing/2014/main" val="1924159259"/>
                    </a:ext>
                  </a:extLst>
                </a:gridCol>
                <a:gridCol w="5481755">
                  <a:extLst>
                    <a:ext uri="{9D8B030D-6E8A-4147-A177-3AD203B41FA5}">
                      <a16:colId xmlns:a16="http://schemas.microsoft.com/office/drawing/2014/main" val="1309181264"/>
                    </a:ext>
                  </a:extLst>
                </a:gridCol>
                <a:gridCol w="2515155">
                  <a:extLst>
                    <a:ext uri="{9D8B030D-6E8A-4147-A177-3AD203B41FA5}">
                      <a16:colId xmlns:a16="http://schemas.microsoft.com/office/drawing/2014/main" val="372139936"/>
                    </a:ext>
                  </a:extLst>
                </a:gridCol>
              </a:tblGrid>
              <a:tr h="428603">
                <a:tc>
                  <a:txBody>
                    <a:bodyPr/>
                    <a:lstStyle/>
                    <a:p>
                      <a:pPr algn="ctr" fontAlgn="ctr"/>
                      <a:r>
                        <a:rPr lang="es-CO" sz="2900" u="none" strike="noStrike" dirty="0">
                          <a:effectLst/>
                          <a:highlight>
                            <a:srgbClr val="C6E0B4"/>
                          </a:highlight>
                        </a:rPr>
                        <a:t>FECHA</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900" u="none" strike="noStrike" dirty="0">
                          <a:effectLst/>
                          <a:highlight>
                            <a:srgbClr val="C6E0B4"/>
                          </a:highlight>
                        </a:rPr>
                        <a:t>INGRESOS</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ctr"/>
                </a:tc>
                <a:tc>
                  <a:txBody>
                    <a:bodyPr/>
                    <a:lstStyle/>
                    <a:p>
                      <a:pPr algn="ctr" fontAlgn="ctr"/>
                      <a:r>
                        <a:rPr lang="es-CO" sz="2900" u="none" strike="noStrike">
                          <a:effectLst/>
                          <a:highlight>
                            <a:srgbClr val="C6E0B4"/>
                          </a:highlight>
                        </a:rPr>
                        <a:t>VALOR</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ctr"/>
                </a:tc>
                <a:extLst>
                  <a:ext uri="{0D108BD9-81ED-4DB2-BD59-A6C34878D82A}">
                    <a16:rowId xmlns:a16="http://schemas.microsoft.com/office/drawing/2014/main" val="1778793078"/>
                  </a:ext>
                </a:extLst>
              </a:tr>
              <a:tr h="428603">
                <a:tc>
                  <a:txBody>
                    <a:bodyPr/>
                    <a:lstStyle/>
                    <a:p>
                      <a:pPr algn="r" fontAlgn="b"/>
                      <a:r>
                        <a:rPr lang="es-CO" sz="2900" u="none" strike="noStrike" dirty="0">
                          <a:effectLst/>
                          <a:highlight>
                            <a:srgbClr val="C6E0B4"/>
                          </a:highlight>
                        </a:rPr>
                        <a:t>01/01/2024</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membresia</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  1.000.000,00 </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955782199"/>
                  </a:ext>
                </a:extLst>
              </a:tr>
              <a:tr h="428603">
                <a:tc>
                  <a:txBody>
                    <a:bodyPr/>
                    <a:lstStyle/>
                    <a:p>
                      <a:pPr algn="r" fontAlgn="b"/>
                      <a:r>
                        <a:rPr lang="es-CO" sz="2900" u="none" strike="noStrike">
                          <a:effectLst/>
                          <a:highlight>
                            <a:srgbClr val="C6E0B4"/>
                          </a:highlight>
                        </a:rPr>
                        <a:t>01/01/2024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membresia</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  1.000.000,00 </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2191281987"/>
                  </a:ext>
                </a:extLst>
              </a:tr>
              <a:tr h="428603">
                <a:tc>
                  <a:txBody>
                    <a:bodyPr/>
                    <a:lstStyle/>
                    <a:p>
                      <a:pPr algn="r" fontAlgn="b"/>
                      <a:r>
                        <a:rPr lang="es-CO" sz="2900" u="none" strike="noStrike" dirty="0">
                          <a:effectLst/>
                          <a:highlight>
                            <a:srgbClr val="C6E0B4"/>
                          </a:highlight>
                        </a:rPr>
                        <a:t>01/01/2024</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publicidad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850.000,00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2598945205"/>
                  </a:ext>
                </a:extLst>
              </a:tr>
              <a:tr h="428603">
                <a:tc>
                  <a:txBody>
                    <a:bodyPr/>
                    <a:lstStyle/>
                    <a:p>
                      <a:pPr algn="r" fontAlgn="b"/>
                      <a:r>
                        <a:rPr lang="es-CO" sz="2900" u="none" strike="noStrike" dirty="0">
                          <a:effectLst/>
                          <a:highlight>
                            <a:srgbClr val="C6E0B4"/>
                          </a:highlight>
                        </a:rPr>
                        <a:t>01/01/2024</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membresia</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1.000.000,00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891184957"/>
                  </a:ext>
                </a:extLst>
              </a:tr>
              <a:tr h="428603">
                <a:tc>
                  <a:txBody>
                    <a:bodyPr/>
                    <a:lstStyle/>
                    <a:p>
                      <a:pPr algn="r" fontAlgn="b"/>
                      <a:r>
                        <a:rPr lang="es-CO" sz="2900" u="none" strike="noStrike" dirty="0">
                          <a:effectLst/>
                          <a:highlight>
                            <a:srgbClr val="C6E0B4"/>
                          </a:highlight>
                        </a:rPr>
                        <a:t>01/01/2024</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publicidad </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     850.000,00 </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405894918"/>
                  </a:ext>
                </a:extLst>
              </a:tr>
              <a:tr h="428603">
                <a:tc>
                  <a:txBody>
                    <a:bodyPr/>
                    <a:lstStyle/>
                    <a:p>
                      <a:pPr algn="r" fontAlgn="b"/>
                      <a:r>
                        <a:rPr lang="es-CO" sz="2900" u="none" strike="noStrike">
                          <a:effectLst/>
                          <a:highlight>
                            <a:srgbClr val="C6E0B4"/>
                          </a:highlight>
                        </a:rPr>
                        <a:t>02/01/2024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servicio reservas  para hoteles</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30.000,00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3154410538"/>
                  </a:ext>
                </a:extLst>
              </a:tr>
              <a:tr h="428603">
                <a:tc>
                  <a:txBody>
                    <a:bodyPr/>
                    <a:lstStyle/>
                    <a:p>
                      <a:pPr algn="r" fontAlgn="b"/>
                      <a:r>
                        <a:rPr lang="es-CO" sz="2900" u="none" strike="noStrike">
                          <a:effectLst/>
                          <a:highlight>
                            <a:srgbClr val="C6E0B4"/>
                          </a:highlight>
                        </a:rPr>
                        <a:t>02/01/2024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servicio reservas  para hoteles</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30.000,00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755382162"/>
                  </a:ext>
                </a:extLst>
              </a:tr>
              <a:tr h="428603">
                <a:tc>
                  <a:txBody>
                    <a:bodyPr/>
                    <a:lstStyle/>
                    <a:p>
                      <a:pPr algn="r" fontAlgn="b"/>
                      <a:r>
                        <a:rPr lang="es-CO" sz="2900" u="none" strike="noStrike">
                          <a:effectLst/>
                          <a:highlight>
                            <a:srgbClr val="C6E0B4"/>
                          </a:highlight>
                        </a:rPr>
                        <a:t>02/01/2024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servicio reservas</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30.000,00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4206189434"/>
                  </a:ext>
                </a:extLst>
              </a:tr>
              <a:tr h="428603">
                <a:tc>
                  <a:txBody>
                    <a:bodyPr/>
                    <a:lstStyle/>
                    <a:p>
                      <a:pPr algn="r" fontAlgn="b"/>
                      <a:r>
                        <a:rPr lang="es-CO" sz="2900" u="none" strike="noStrike">
                          <a:effectLst/>
                          <a:highlight>
                            <a:srgbClr val="C6E0B4"/>
                          </a:highlight>
                        </a:rPr>
                        <a:t>03/01/2024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publicidad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     850.000,00 </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2087971623"/>
                  </a:ext>
                </a:extLst>
              </a:tr>
              <a:tr h="428603">
                <a:tc>
                  <a:txBody>
                    <a:bodyPr/>
                    <a:lstStyle/>
                    <a:p>
                      <a:pPr algn="r" fontAlgn="b"/>
                      <a:r>
                        <a:rPr lang="es-CO" sz="2900" u="none" strike="noStrike">
                          <a:effectLst/>
                          <a:highlight>
                            <a:srgbClr val="C6E0B4"/>
                          </a:highlight>
                        </a:rPr>
                        <a:t>03/01/2024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publicidad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     850.000,00 </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3730340217"/>
                  </a:ext>
                </a:extLst>
              </a:tr>
              <a:tr h="428603">
                <a:tc>
                  <a:txBody>
                    <a:bodyPr/>
                    <a:lstStyle/>
                    <a:p>
                      <a:pPr algn="r" fontAlgn="b"/>
                      <a:r>
                        <a:rPr lang="es-CO" sz="2900" u="none" strike="noStrike">
                          <a:effectLst/>
                          <a:highlight>
                            <a:srgbClr val="C6E0B4"/>
                          </a:highlight>
                        </a:rPr>
                        <a:t>04/01/2024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servicio reservas para hoteles</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       30.000,00 </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301795704"/>
                  </a:ext>
                </a:extLst>
              </a:tr>
              <a:tr h="428603">
                <a:tc>
                  <a:txBody>
                    <a:bodyPr/>
                    <a:lstStyle/>
                    <a:p>
                      <a:pPr algn="r" fontAlgn="b"/>
                      <a:r>
                        <a:rPr lang="es-CO" sz="2900" u="none" strike="noStrike">
                          <a:effectLst/>
                          <a:highlight>
                            <a:srgbClr val="C6E0B4"/>
                          </a:highlight>
                        </a:rPr>
                        <a:t>05/01/2024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servicio reservas para hoteles</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       30.000,00 </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2777570611"/>
                  </a:ext>
                </a:extLst>
              </a:tr>
              <a:tr h="428603">
                <a:tc>
                  <a:txBody>
                    <a:bodyPr/>
                    <a:lstStyle/>
                    <a:p>
                      <a:pPr algn="r" fontAlgn="b"/>
                      <a:r>
                        <a:rPr lang="es-CO" sz="2900" u="none" strike="noStrike">
                          <a:effectLst/>
                          <a:highlight>
                            <a:srgbClr val="C6E0B4"/>
                          </a:highlight>
                        </a:rPr>
                        <a:t>15/01/2024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publicidad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     850.000,00 </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474619897"/>
                  </a:ext>
                </a:extLst>
              </a:tr>
              <a:tr h="428603">
                <a:tc>
                  <a:txBody>
                    <a:bodyPr/>
                    <a:lstStyle/>
                    <a:p>
                      <a:pPr algn="r" fontAlgn="b"/>
                      <a:r>
                        <a:rPr lang="es-CO" sz="2900" u="none" strike="noStrike">
                          <a:effectLst/>
                          <a:highlight>
                            <a:srgbClr val="C6E0B4"/>
                          </a:highlight>
                        </a:rPr>
                        <a:t>15/01/2024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publicidad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850.000,00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2224689800"/>
                  </a:ext>
                </a:extLst>
              </a:tr>
              <a:tr h="428603">
                <a:tc>
                  <a:txBody>
                    <a:bodyPr/>
                    <a:lstStyle/>
                    <a:p>
                      <a:pPr algn="r" fontAlgn="b"/>
                      <a:r>
                        <a:rPr lang="es-CO" sz="2900" u="none" strike="noStrike">
                          <a:effectLst/>
                          <a:highlight>
                            <a:srgbClr val="C6E0B4"/>
                          </a:highlight>
                        </a:rPr>
                        <a:t>20/01/2024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membresia</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1.000.000,00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1537563628"/>
                  </a:ext>
                </a:extLst>
              </a:tr>
              <a:tr h="428603">
                <a:tc>
                  <a:txBody>
                    <a:bodyPr/>
                    <a:lstStyle/>
                    <a:p>
                      <a:pPr algn="r" fontAlgn="b"/>
                      <a:r>
                        <a:rPr lang="es-CO" sz="2900" u="none" strike="noStrike">
                          <a:effectLst/>
                          <a:highlight>
                            <a:srgbClr val="C6E0B4"/>
                          </a:highlight>
                        </a:rPr>
                        <a:t>21/01/2024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membresia</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1.000.000,00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1799936417"/>
                  </a:ext>
                </a:extLst>
              </a:tr>
              <a:tr h="428603">
                <a:tc>
                  <a:txBody>
                    <a:bodyPr/>
                    <a:lstStyle/>
                    <a:p>
                      <a:pPr algn="r" fontAlgn="b"/>
                      <a:r>
                        <a:rPr lang="es-CO" sz="2900" u="none" strike="noStrike">
                          <a:effectLst/>
                          <a:highlight>
                            <a:srgbClr val="C6E0B4"/>
                          </a:highlight>
                        </a:rPr>
                        <a:t>21/01/2024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membresia</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1.000.000,00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1491249966"/>
                  </a:ext>
                </a:extLst>
              </a:tr>
              <a:tr h="428603">
                <a:tc>
                  <a:txBody>
                    <a:bodyPr/>
                    <a:lstStyle/>
                    <a:p>
                      <a:pPr algn="r" fontAlgn="b"/>
                      <a:r>
                        <a:rPr lang="es-CO" sz="2900" u="none" strike="noStrike">
                          <a:effectLst/>
                          <a:highlight>
                            <a:srgbClr val="C6E0B4"/>
                          </a:highlight>
                        </a:rPr>
                        <a:t>21/01/2024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a:effectLst/>
                          <a:highlight>
                            <a:srgbClr val="C6E0B4"/>
                          </a:highlight>
                        </a:rPr>
                        <a:t>servicio reservas para hoteles</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30.000,00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1981775754"/>
                  </a:ext>
                </a:extLst>
              </a:tr>
              <a:tr h="428603">
                <a:tc>
                  <a:txBody>
                    <a:bodyPr/>
                    <a:lstStyle/>
                    <a:p>
                      <a:pPr algn="r" fontAlgn="b"/>
                      <a:r>
                        <a:rPr lang="es-CO" sz="2900" u="none" strike="noStrike">
                          <a:effectLst/>
                          <a:highlight>
                            <a:srgbClr val="C6E0B4"/>
                          </a:highlight>
                        </a:rPr>
                        <a:t>22/01/2024</a:t>
                      </a:r>
                      <a:endParaRPr lang="es-CO" sz="2900" b="1" i="0" u="none" strike="noStrike">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membresia</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tc>
                  <a:txBody>
                    <a:bodyPr/>
                    <a:lstStyle/>
                    <a:p>
                      <a:pPr algn="l" fontAlgn="b"/>
                      <a:r>
                        <a:rPr lang="es-CO" sz="2900" u="none" strike="noStrike" dirty="0">
                          <a:effectLst/>
                          <a:highlight>
                            <a:srgbClr val="C6E0B4"/>
                          </a:highlight>
                        </a:rPr>
                        <a:t>  1.000.000,00 </a:t>
                      </a:r>
                      <a:endParaRPr lang="es-CO" sz="2900" b="1" i="0" u="none" strike="noStrike" dirty="0">
                        <a:solidFill>
                          <a:srgbClr val="000000"/>
                        </a:solidFill>
                        <a:effectLst/>
                        <a:highlight>
                          <a:srgbClr val="C6E0B4"/>
                        </a:highlight>
                        <a:latin typeface="Arial" panose="020B0604020202020204" pitchFamily="34" charset="0"/>
                      </a:endParaRPr>
                    </a:p>
                  </a:txBody>
                  <a:tcPr marL="9525" marR="9525" marT="9525" marB="0" anchor="b"/>
                </a:tc>
                <a:extLst>
                  <a:ext uri="{0D108BD9-81ED-4DB2-BD59-A6C34878D82A}">
                    <a16:rowId xmlns:a16="http://schemas.microsoft.com/office/drawing/2014/main" val="509647902"/>
                  </a:ext>
                </a:extLst>
              </a:tr>
            </a:tbl>
          </a:graphicData>
        </a:graphic>
      </p:graphicFrame>
      <p:sp>
        <p:nvSpPr>
          <p:cNvPr id="10" name="TextBox 5">
            <a:extLst>
              <a:ext uri="{FF2B5EF4-FFF2-40B4-BE49-F238E27FC236}">
                <a16:creationId xmlns:a16="http://schemas.microsoft.com/office/drawing/2014/main" id="{D05CB4B5-975D-4C11-8498-5A530EEE044E}"/>
              </a:ext>
            </a:extLst>
          </p:cNvPr>
          <p:cNvSpPr txBox="1"/>
          <p:nvPr/>
        </p:nvSpPr>
        <p:spPr>
          <a:xfrm>
            <a:off x="11964068" y="1705202"/>
            <a:ext cx="18525201" cy="1112228"/>
          </a:xfrm>
          <a:prstGeom prst="rect">
            <a:avLst/>
          </a:prstGeom>
        </p:spPr>
        <p:txBody>
          <a:bodyPr wrap="square" lIns="0" tIns="0" rIns="0" bIns="0" rtlCol="0" anchor="t">
            <a:spAutoFit/>
          </a:bodyPr>
          <a:lstStyle/>
          <a:p>
            <a:pPr algn="l">
              <a:lnSpc>
                <a:spcPts val="9660"/>
              </a:lnSpc>
            </a:pPr>
            <a:r>
              <a:rPr lang="en-US" sz="6900" dirty="0">
                <a:solidFill>
                  <a:srgbClr val="3D593D"/>
                </a:solidFill>
                <a:latin typeface="Lazydog"/>
                <a:ea typeface="Lazydog"/>
                <a:cs typeface="Lazydog"/>
                <a:sym typeface="Lazydog"/>
              </a:rPr>
              <a:t> egresos</a:t>
            </a:r>
          </a:p>
        </p:txBody>
      </p:sp>
    </p:spTree>
    <p:extLst>
      <p:ext uri="{BB962C8B-B14F-4D97-AF65-F5344CB8AC3E}">
        <p14:creationId xmlns:p14="http://schemas.microsoft.com/office/powerpoint/2010/main" val="7976240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252</TotalTime>
  <Words>912</Words>
  <Application>Microsoft Office PowerPoint</Application>
  <PresentationFormat>Personalizado</PresentationFormat>
  <Paragraphs>250</Paragraphs>
  <Slides>13</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13</vt:i4>
      </vt:variant>
    </vt:vector>
  </HeadingPairs>
  <TitlesOfParts>
    <vt:vector size="19" baseType="lpstr">
      <vt:lpstr>Lazydog</vt:lpstr>
      <vt:lpstr>Arial</vt:lpstr>
      <vt:lpstr>Open Sans</vt:lpstr>
      <vt:lpstr>Calibri</vt:lpstr>
      <vt:lpstr>Klein</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Tours People</dc:title>
  <cp:lastModifiedBy>sofia sevilla</cp:lastModifiedBy>
  <cp:revision>4</cp:revision>
  <dcterms:created xsi:type="dcterms:W3CDTF">2006-08-16T00:00:00Z</dcterms:created>
  <dcterms:modified xsi:type="dcterms:W3CDTF">2024-12-11T21:04:12Z</dcterms:modified>
  <dc:identifier>DAF_3Gm2-AI</dc:identifier>
</cp:coreProperties>
</file>

<file path=docProps/thumbnail.jpeg>
</file>